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21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62" r:id="rId2"/>
    <p:sldId id="256" r:id="rId3"/>
    <p:sldId id="336" r:id="rId4"/>
    <p:sldId id="315" r:id="rId5"/>
    <p:sldId id="348" r:id="rId6"/>
    <p:sldId id="274" r:id="rId7"/>
    <p:sldId id="356" r:id="rId8"/>
    <p:sldId id="357" r:id="rId9"/>
    <p:sldId id="358" r:id="rId10"/>
    <p:sldId id="347" r:id="rId11"/>
    <p:sldId id="276" r:id="rId12"/>
    <p:sldId id="337" r:id="rId13"/>
    <p:sldId id="353" r:id="rId14"/>
    <p:sldId id="354" r:id="rId15"/>
    <p:sldId id="351" r:id="rId16"/>
    <p:sldId id="349" r:id="rId17"/>
    <p:sldId id="339" r:id="rId18"/>
    <p:sldId id="275" r:id="rId19"/>
    <p:sldId id="350" r:id="rId20"/>
    <p:sldId id="260" r:id="rId21"/>
    <p:sldId id="355" r:id="rId22"/>
    <p:sldId id="346" r:id="rId23"/>
    <p:sldId id="340" r:id="rId24"/>
    <p:sldId id="342" r:id="rId25"/>
    <p:sldId id="343" r:id="rId26"/>
    <p:sldId id="344" r:id="rId27"/>
    <p:sldId id="345" r:id="rId28"/>
    <p:sldId id="267" r:id="rId29"/>
    <p:sldId id="335" r:id="rId30"/>
    <p:sldId id="269" r:id="rId31"/>
    <p:sldId id="265" r:id="rId32"/>
    <p:sldId id="338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2" autoAdjust="0"/>
    <p:restoredTop sz="94590" autoAdjust="0"/>
  </p:normalViewPr>
  <p:slideViewPr>
    <p:cSldViewPr snapToGrid="0">
      <p:cViewPr varScale="1">
        <p:scale>
          <a:sx n="49" d="100"/>
          <a:sy n="49" d="100"/>
        </p:scale>
        <p:origin x="124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399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6T19:45:00.27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1,'9'0,"3"0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6T19:45:01.16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6T19:45:06.44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43 55,'-9'0,"-3"-10,0-11,3-2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6T19:45:07.13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163 106,'-9'0,"-11"-10,-12-2,-19-26,0-7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6T19:45:19.29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6T19:45:19.53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9T10:50:50.800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transparency" value="2"/>
      <inkml:brushProperty name="ignorePressure" value="1"/>
    </inkml:brush>
  </inkml:definitions>
  <inkml:trace contextRef="#ctx0" brushRef="#br0">0 0,'1723'1723,"-1716"-1716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6T19:45:00.49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6T19:45:01.16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6T19:45:06.44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43 55,'-9'0,"-3"-10,0-11,3-2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6T19:45:07.13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163 106,'-9'0,"-11"-10,-12-2,-19-26,0-7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6T19:45:19.29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6T19:45:19.53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6T19:45:00.27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1,'9'0,"3"0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6T19:45:00.49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Arkiv er vårt felles MINNE og verktøy.</a:t>
            </a:r>
          </a:p>
          <a:p>
            <a:endParaRPr lang="nb-NO" dirty="0"/>
          </a:p>
          <a:p>
            <a:r>
              <a:rPr lang="nb-NO" dirty="0"/>
              <a:t>Handler om korleis </a:t>
            </a:r>
            <a:r>
              <a:rPr lang="nb-NO" dirty="0" err="1"/>
              <a:t>me</a:t>
            </a:r>
            <a:r>
              <a:rPr lang="nb-NO" dirty="0"/>
              <a:t> håndterer informasjon. Informasjon som blir brukt for å drive /handsame / </a:t>
            </a:r>
            <a:r>
              <a:rPr lang="nb-NO" dirty="0" err="1"/>
              <a:t>verksemd</a:t>
            </a:r>
            <a:r>
              <a:rPr lang="nb-NO" dirty="0"/>
              <a:t>.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26658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Tokke vil få tilsyn 2024. Hjelp og kontroll. </a:t>
            </a:r>
            <a:r>
              <a:rPr lang="nb-NO" dirty="0" err="1"/>
              <a:t>Revision</a:t>
            </a:r>
            <a:r>
              <a:rPr lang="nb-NO" dirty="0"/>
              <a:t> og innsyn kontinuerlig. Åpenhet, går mot </a:t>
            </a:r>
            <a:r>
              <a:rPr lang="nb-NO" dirty="0" err="1"/>
              <a:t>meir</a:t>
            </a:r>
            <a:r>
              <a:rPr lang="nb-NO" dirty="0"/>
              <a:t> åpenhet</a:t>
            </a:r>
          </a:p>
        </p:txBody>
      </p:sp>
    </p:spTree>
    <p:extLst>
      <p:ext uri="{BB962C8B-B14F-4D97-AF65-F5344CB8AC3E}">
        <p14:creationId xmlns:p14="http://schemas.microsoft.com/office/powerpoint/2010/main" val="2235550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Ann Kristin Holter Underdal</a:t>
            </a:r>
          </a:p>
        </p:txBody>
      </p:sp>
    </p:spTree>
    <p:extLst>
      <p:ext uri="{BB962C8B-B14F-4D97-AF65-F5344CB8AC3E}">
        <p14:creationId xmlns:p14="http://schemas.microsoft.com/office/powerpoint/2010/main" val="3061029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Kvar og </a:t>
            </a:r>
            <a:r>
              <a:rPr lang="nb-NO" dirty="0" err="1"/>
              <a:t>ein</a:t>
            </a:r>
            <a:r>
              <a:rPr lang="nb-NO" dirty="0"/>
              <a:t> </a:t>
            </a:r>
            <a:r>
              <a:rPr lang="nb-NO" dirty="0" err="1"/>
              <a:t>gjer</a:t>
            </a:r>
            <a:r>
              <a:rPr lang="nb-NO" dirty="0"/>
              <a:t> en viktig jobb. Arkivet skal kunne vise det</a:t>
            </a:r>
          </a:p>
          <a:p>
            <a:r>
              <a:rPr lang="nb-NO" dirty="0"/>
              <a:t> Arkivet blir det </a:t>
            </a:r>
            <a:r>
              <a:rPr lang="nb-NO" dirty="0" err="1"/>
              <a:t>me</a:t>
            </a:r>
            <a:r>
              <a:rPr lang="nb-NO" dirty="0"/>
              <a:t> </a:t>
            </a:r>
            <a:r>
              <a:rPr lang="nb-NO" dirty="0" err="1"/>
              <a:t>gjer</a:t>
            </a:r>
            <a:r>
              <a:rPr lang="nb-NO" dirty="0"/>
              <a:t> det til.</a:t>
            </a:r>
          </a:p>
        </p:txBody>
      </p:sp>
    </p:spTree>
    <p:extLst>
      <p:ext uri="{BB962C8B-B14F-4D97-AF65-F5344CB8AC3E}">
        <p14:creationId xmlns:p14="http://schemas.microsoft.com/office/powerpoint/2010/main" val="1449196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Mye </a:t>
            </a:r>
            <a:r>
              <a:rPr lang="nb-NO" dirty="0" err="1"/>
              <a:t>me</a:t>
            </a:r>
            <a:r>
              <a:rPr lang="nb-NO" dirty="0"/>
              <a:t> KAN sjå. Enkelt i digital verden.. Begrensning i </a:t>
            </a:r>
            <a:r>
              <a:rPr lang="nb-NO" dirty="0" err="1"/>
              <a:t>tilgangar</a:t>
            </a:r>
            <a:r>
              <a:rPr lang="nb-NO" dirty="0"/>
              <a:t> men kan likevel sjå mye som </a:t>
            </a:r>
            <a:r>
              <a:rPr lang="nb-NO" dirty="0" err="1"/>
              <a:t>me</a:t>
            </a:r>
            <a:r>
              <a:rPr lang="nb-NO" dirty="0"/>
              <a:t> </a:t>
            </a:r>
            <a:r>
              <a:rPr lang="nb-NO" dirty="0" err="1"/>
              <a:t>ikkje</a:t>
            </a:r>
            <a:r>
              <a:rPr lang="nb-NO" dirty="0"/>
              <a:t> har bruk for som tilsette. Men handler også om Respekt og personvern</a:t>
            </a:r>
          </a:p>
        </p:txBody>
      </p:sp>
    </p:spTree>
    <p:extLst>
      <p:ext uri="{BB962C8B-B14F-4D97-AF65-F5344CB8AC3E}">
        <p14:creationId xmlns:p14="http://schemas.microsoft.com/office/powerpoint/2010/main" val="2845770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 Tillit. Bruke tiden vår riktig, </a:t>
            </a:r>
            <a:r>
              <a:rPr lang="nb-NO" dirty="0" err="1"/>
              <a:t>ikkje</a:t>
            </a:r>
            <a:r>
              <a:rPr lang="nb-NO" dirty="0"/>
              <a:t> sjå på det </a:t>
            </a:r>
            <a:r>
              <a:rPr lang="nb-NO" dirty="0" err="1"/>
              <a:t>me</a:t>
            </a:r>
            <a:r>
              <a:rPr lang="nb-NO" dirty="0"/>
              <a:t> </a:t>
            </a:r>
            <a:r>
              <a:rPr lang="nb-NO" dirty="0" err="1"/>
              <a:t>ikkje</a:t>
            </a:r>
            <a:r>
              <a:rPr lang="nb-NO" dirty="0"/>
              <a:t> har bruk for. Tillit.  Innbyggere. Andre eksempel…</a:t>
            </a:r>
          </a:p>
          <a:p>
            <a:endParaRPr lang="nb-NO" dirty="0"/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n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Kva ser på… Prøver å være rasjonell…</a:t>
            </a:r>
            <a:r>
              <a:rPr lang="nn-NO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Rimelig</a:t>
            </a:r>
            <a:r>
              <a:rPr lang="nn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og etisk.  Ikkje </a:t>
            </a:r>
            <a:r>
              <a:rPr lang="nn-NO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snoking</a:t>
            </a:r>
            <a:r>
              <a:rPr lang="nn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b-N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nn-NO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Øket</a:t>
            </a:r>
            <a:r>
              <a:rPr lang="nn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fokus på personvern.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2730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Eksempel på kommuner og arkiv i media. Me vil </a:t>
            </a:r>
            <a:r>
              <a:rPr lang="nb-NO" dirty="0" err="1"/>
              <a:t>ikkje</a:t>
            </a:r>
            <a:r>
              <a:rPr lang="nb-NO" dirty="0"/>
              <a:t> hit.  </a:t>
            </a:r>
            <a:r>
              <a:rPr lang="nb-NO" dirty="0" err="1"/>
              <a:t>Ikkje</a:t>
            </a:r>
            <a:r>
              <a:rPr lang="nb-NO" dirty="0"/>
              <a:t> tillit.</a:t>
            </a:r>
          </a:p>
        </p:txBody>
      </p:sp>
    </p:spTree>
    <p:extLst>
      <p:ext uri="{BB962C8B-B14F-4D97-AF65-F5344CB8AC3E}">
        <p14:creationId xmlns:p14="http://schemas.microsoft.com/office/powerpoint/2010/main" val="1440823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Saksbehandling er det du gjør i egenskap av din stilling i virksomheten, og det skal generelt lite til av overveielse før det regnes som saksbehandling.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Saksbehandling er også å vurdere informasjon knyttet til en problemstilling, og utarbeide det nødvendige grunnlaget for en beslutning eller et vedtak.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Terskelen for hva som regnes som saksbehandling er lav.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Tommelfingerregel: 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Saksbehandling er når du sammenstiller, vurderer eller bruker informasjon, for så å forberede eller ta en avgjørelse på vegne av virksomheten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4572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nn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Likevel som viktig kva me lagrar—viktig å ikkje lagra det som ikkje er arkivverdig. </a:t>
            </a:r>
            <a:endParaRPr lang="nb-N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87725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Husk </a:t>
            </a:r>
            <a:r>
              <a:rPr lang="nb-NO" dirty="0" err="1"/>
              <a:t>skrivereglar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88606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Skrivereglar</a:t>
            </a:r>
            <a:r>
              <a:rPr lang="nb-NO" dirty="0"/>
              <a:t>. </a:t>
            </a:r>
          </a:p>
          <a:p>
            <a:r>
              <a:rPr lang="nb-NO" dirty="0"/>
              <a:t>Metadata viktig</a:t>
            </a:r>
          </a:p>
        </p:txBody>
      </p:sp>
    </p:spTree>
    <p:extLst>
      <p:ext uri="{BB962C8B-B14F-4D97-AF65-F5344CB8AC3E}">
        <p14:creationId xmlns:p14="http://schemas.microsoft.com/office/powerpoint/2010/main" val="2027609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Dokument: Informasjon lagra på et eller anna vis </a:t>
            </a:r>
          </a:p>
        </p:txBody>
      </p:sp>
    </p:spTree>
    <p:extLst>
      <p:ext uri="{BB962C8B-B14F-4D97-AF65-F5344CB8AC3E}">
        <p14:creationId xmlns:p14="http://schemas.microsoft.com/office/powerpoint/2010/main" val="171819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Arkiv – minne &amp; verktøy. Hjelp å finne. </a:t>
            </a:r>
          </a:p>
          <a:p>
            <a:r>
              <a:rPr lang="nb-NO" dirty="0"/>
              <a:t>I dag, og for fremtid.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210445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Klikk for lenke, arkivverket</a:t>
            </a:r>
          </a:p>
        </p:txBody>
      </p:sp>
    </p:spTree>
    <p:extLst>
      <p:ext uri="{BB962C8B-B14F-4D97-AF65-F5344CB8AC3E}">
        <p14:creationId xmlns:p14="http://schemas.microsoft.com/office/powerpoint/2010/main" val="2891294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(ikke bra lenke, går </a:t>
            </a:r>
            <a:r>
              <a:rPr lang="nb-NO" dirty="0" err="1"/>
              <a:t>ikkje</a:t>
            </a:r>
            <a:r>
              <a:rPr lang="nb-NO" dirty="0"/>
              <a:t> heilt inn, sjå heller neste slide)</a:t>
            </a:r>
          </a:p>
        </p:txBody>
      </p:sp>
    </p:spTree>
    <p:extLst>
      <p:ext uri="{BB962C8B-B14F-4D97-AF65-F5344CB8AC3E}">
        <p14:creationId xmlns:p14="http://schemas.microsoft.com/office/powerpoint/2010/main" val="3851890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28600">
              <a:lnSpc>
                <a:spcPct val="107000"/>
              </a:lnSpc>
              <a:spcAft>
                <a:spcPts val="800"/>
              </a:spcAft>
            </a:pP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Salomon </a:t>
            </a:r>
            <a:r>
              <a:rPr lang="nb-NO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Lartey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nb-NO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byrokrat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Det hvite hus</a:t>
            </a:r>
          </a:p>
          <a:p>
            <a:pPr marL="457200" indent="-228600">
              <a:lnSpc>
                <a:spcPct val="107000"/>
              </a:lnSpc>
              <a:spcAft>
                <a:spcPts val="800"/>
              </a:spcAft>
            </a:pPr>
            <a:endParaRPr lang="nb-N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07000"/>
              </a:lnSpc>
              <a:spcAft>
                <a:spcPts val="800"/>
              </a:spcAft>
            </a:pP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 avdeling på 20 ansatte som var i sving </a:t>
            </a:r>
          </a:p>
          <a:p>
            <a:pPr marL="457200" indent="-228600">
              <a:lnSpc>
                <a:spcPct val="107000"/>
              </a:lnSpc>
              <a:spcAft>
                <a:spcPts val="800"/>
              </a:spcAft>
            </a:pPr>
            <a:endParaRPr lang="nb-N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07000"/>
              </a:lnSpc>
              <a:spcAft>
                <a:spcPts val="800"/>
              </a:spcAft>
            </a:pP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presidenten reiv i stykker dokumenter han ikke likte.  </a:t>
            </a:r>
          </a:p>
          <a:p>
            <a:pPr marL="457200" indent="-228600">
              <a:lnSpc>
                <a:spcPct val="107000"/>
              </a:lnSpc>
              <a:spcAft>
                <a:spcPts val="800"/>
              </a:spcAft>
            </a:pPr>
            <a:endParaRPr lang="nb-N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07000"/>
              </a:lnSpc>
              <a:spcAft>
                <a:spcPts val="800"/>
              </a:spcAft>
            </a:pP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Dei teipa dem samen igjen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0742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Ska</a:t>
            </a:r>
            <a:r>
              <a:rPr lang="nb-NO" dirty="0"/>
              <a:t> kunne finne og skjønne det </a:t>
            </a:r>
            <a:r>
              <a:rPr lang="nb-NO" dirty="0" err="1"/>
              <a:t>me</a:t>
            </a:r>
            <a:r>
              <a:rPr lang="nb-NO" dirty="0"/>
              <a:t> gjort om 50 år, 100 år, 150 år. Med de perspektivet, blir tydelig at </a:t>
            </a:r>
            <a:r>
              <a:rPr lang="nb-NO" dirty="0" err="1"/>
              <a:t>me</a:t>
            </a:r>
            <a:r>
              <a:rPr lang="nb-NO" dirty="0"/>
              <a:t> må forklare i det </a:t>
            </a:r>
            <a:r>
              <a:rPr lang="nb-NO" dirty="0" err="1"/>
              <a:t>me</a:t>
            </a:r>
            <a:r>
              <a:rPr lang="nb-NO" dirty="0"/>
              <a:t> </a:t>
            </a:r>
            <a:r>
              <a:rPr lang="nb-NO" dirty="0" err="1"/>
              <a:t>lagrar</a:t>
            </a:r>
            <a:r>
              <a:rPr lang="nb-NO" dirty="0"/>
              <a:t> </a:t>
            </a:r>
            <a:r>
              <a:rPr lang="nb-NO" dirty="0" err="1"/>
              <a:t>noko</a:t>
            </a:r>
            <a:r>
              <a:rPr lang="nb-NO" dirty="0"/>
              <a:t>.  Arkiv </a:t>
            </a:r>
            <a:r>
              <a:rPr lang="nb-NO" dirty="0" err="1"/>
              <a:t>ikkje</a:t>
            </a:r>
            <a:r>
              <a:rPr lang="nb-NO" dirty="0"/>
              <a:t> </a:t>
            </a:r>
            <a:r>
              <a:rPr lang="nb-NO" dirty="0" err="1"/>
              <a:t>noko</a:t>
            </a:r>
            <a:r>
              <a:rPr lang="nb-NO" dirty="0"/>
              <a:t> som kommer </a:t>
            </a:r>
            <a:r>
              <a:rPr lang="nb-NO" dirty="0" err="1"/>
              <a:t>seinare</a:t>
            </a:r>
            <a:r>
              <a:rPr lang="nb-NO" dirty="0"/>
              <a:t>, </a:t>
            </a:r>
            <a:r>
              <a:rPr lang="nb-NO" dirty="0" err="1"/>
              <a:t>noko</a:t>
            </a:r>
            <a:r>
              <a:rPr lang="nb-NO" dirty="0"/>
              <a:t> i </a:t>
            </a:r>
            <a:r>
              <a:rPr lang="nb-NO" dirty="0" err="1"/>
              <a:t>kjellaren</a:t>
            </a:r>
            <a:r>
              <a:rPr lang="nb-NO" dirty="0"/>
              <a:t>. Om </a:t>
            </a:r>
            <a:r>
              <a:rPr lang="nb-NO" dirty="0" err="1"/>
              <a:t>me</a:t>
            </a:r>
            <a:r>
              <a:rPr lang="nb-NO" dirty="0"/>
              <a:t> kan lagra riktig så tidlig som mulig er det bra. I det </a:t>
            </a:r>
            <a:r>
              <a:rPr lang="nb-NO" dirty="0" err="1"/>
              <a:t>me</a:t>
            </a:r>
            <a:r>
              <a:rPr lang="nb-NO" dirty="0"/>
              <a:t> skriver..</a:t>
            </a:r>
          </a:p>
        </p:txBody>
      </p:sp>
    </p:spTree>
    <p:extLst>
      <p:ext uri="{BB962C8B-B14F-4D97-AF65-F5344CB8AC3E}">
        <p14:creationId xmlns:p14="http://schemas.microsoft.com/office/powerpoint/2010/main" val="399378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Roller, som beskrevet i «Arkivansvar»  (i arbeid med arkivplan)</a:t>
            </a:r>
          </a:p>
        </p:txBody>
      </p:sp>
    </p:spTree>
    <p:extLst>
      <p:ext uri="{BB962C8B-B14F-4D97-AF65-F5344CB8AC3E}">
        <p14:creationId xmlns:p14="http://schemas.microsoft.com/office/powerpoint/2010/main" val="2607917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Kofor</a:t>
            </a:r>
            <a:r>
              <a:rPr lang="nn-NO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arkiv?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å ha kontroll- effektiv, rasjonell. Demokratisk.</a:t>
            </a:r>
            <a:endParaRPr lang="nb-NO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94795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800" kern="100" dirty="0"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Å gjer det enkelt og effektivt.. er målet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75267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28600">
              <a:lnSpc>
                <a:spcPct val="1070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å sikre at me finner… også i ettertid.: </a:t>
            </a:r>
          </a:p>
          <a:p>
            <a:pPr marL="457200" indent="-228600">
              <a:lnSpc>
                <a:spcPct val="107000"/>
              </a:lnSpc>
              <a:spcAft>
                <a:spcPts val="800"/>
              </a:spcAft>
            </a:pPr>
            <a:endParaRPr lang="nn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070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Arkivplan.. </a:t>
            </a:r>
            <a:r>
              <a:rPr lang="nn-NO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tydelega</a:t>
            </a:r>
            <a:r>
              <a:rPr lang="nn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rutinar og oversikt. </a:t>
            </a:r>
          </a:p>
          <a:p>
            <a:pPr marL="457200" indent="-228600">
              <a:lnSpc>
                <a:spcPct val="107000"/>
              </a:lnSpc>
              <a:spcAft>
                <a:spcPts val="800"/>
              </a:spcAft>
            </a:pPr>
            <a:endParaRPr lang="nn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07000"/>
              </a:lnSpc>
              <a:spcAft>
                <a:spcPts val="800"/>
              </a:spcAft>
            </a:pPr>
            <a:r>
              <a:rPr lang="nn-NO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Oppdaterar</a:t>
            </a:r>
            <a:r>
              <a:rPr lang="nn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skrivereglar. Eksempel. Skrivereglar, </a:t>
            </a:r>
            <a:r>
              <a:rPr lang="nn-NO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titel</a:t>
            </a:r>
            <a:r>
              <a:rPr lang="nn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etc. </a:t>
            </a:r>
          </a:p>
          <a:p>
            <a:pPr marL="457200" indent="-228600">
              <a:lnSpc>
                <a:spcPct val="107000"/>
              </a:lnSpc>
              <a:spcAft>
                <a:spcPts val="800"/>
              </a:spcAft>
            </a:pPr>
            <a:endParaRPr lang="nn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070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Også i språk, tenke på korleis me </a:t>
            </a:r>
            <a:r>
              <a:rPr lang="nn-NO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skriver</a:t>
            </a:r>
            <a:r>
              <a:rPr lang="nn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nn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n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 gjerne innspel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79973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Går mot automatisering og innebygget arkivering. Mål at det skal bli lagra riktig i det </a:t>
            </a:r>
            <a:r>
              <a:rPr lang="nb-NO" dirty="0" err="1"/>
              <a:t>me</a:t>
            </a:r>
            <a:r>
              <a:rPr lang="nb-NO" dirty="0"/>
              <a:t> skriver…</a:t>
            </a:r>
          </a:p>
        </p:txBody>
      </p:sp>
    </p:spTree>
    <p:extLst>
      <p:ext uri="{BB962C8B-B14F-4D97-AF65-F5344CB8AC3E}">
        <p14:creationId xmlns:p14="http://schemas.microsoft.com/office/powerpoint/2010/main" val="2364556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tel og undertitte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je"/>
          <p:cNvSpPr/>
          <p:nvPr/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Titteltekst"/>
          <p:cNvSpPr txBox="1">
            <a:spLocks noGrp="1"/>
          </p:cNvSpPr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r>
              <a:t>Titteltekst</a:t>
            </a:r>
          </a:p>
        </p:txBody>
      </p:sp>
      <p:sp>
        <p:nvSpPr>
          <p:cNvPr id="14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5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282647" y="609600"/>
            <a:ext cx="333748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d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Bilde"/>
          <p:cNvSpPr>
            <a:spLocks noGrp="1"/>
          </p:cNvSpPr>
          <p:nvPr>
            <p:ph type="pic" idx="21"/>
          </p:nvPr>
        </p:nvSpPr>
        <p:spPr>
          <a:xfrm>
            <a:off x="-38100" y="-1219200"/>
            <a:ext cx="24460200" cy="16145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1"/>
            <a:ext cx="24387749" cy="13716000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6144"/>
            </a:lvl1pPr>
            <a:lvl2pPr marL="877951" indent="0">
              <a:buNone/>
              <a:defRPr sz="5378"/>
            </a:lvl2pPr>
            <a:lvl3pPr marL="1755904" indent="0">
              <a:buNone/>
              <a:defRPr sz="4609"/>
            </a:lvl3pPr>
            <a:lvl4pPr marL="2633855" indent="0">
              <a:buNone/>
              <a:defRPr sz="3841"/>
            </a:lvl4pPr>
            <a:lvl5pPr marL="3511807" indent="0">
              <a:buNone/>
              <a:defRPr sz="3841"/>
            </a:lvl5pPr>
            <a:lvl6pPr marL="4389758" indent="0">
              <a:buNone/>
              <a:defRPr sz="3841"/>
            </a:lvl6pPr>
            <a:lvl7pPr marL="5267709" indent="0">
              <a:buNone/>
              <a:defRPr sz="3841"/>
            </a:lvl7pPr>
            <a:lvl8pPr marL="6145662" indent="0">
              <a:buNone/>
              <a:defRPr sz="3841"/>
            </a:lvl8pPr>
            <a:lvl9pPr marL="7023613" indent="0">
              <a:buNone/>
              <a:defRPr sz="3841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3CE8F7-36FD-64E1-C527-FE7F1C317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506" y="2493607"/>
            <a:ext cx="21031201" cy="2005568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" name="Text Placeholder 43">
            <a:extLst>
              <a:ext uri="{FF2B5EF4-FFF2-40B4-BE49-F238E27FC236}">
                <a16:creationId xmlns:a16="http://schemas.microsoft.com/office/drawing/2014/main" id="{274A72B7-4D22-2147-DCA1-8EA7A522C5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086374" y="941627"/>
            <a:ext cx="5217216" cy="2615921"/>
          </a:xfrm>
          <a:blipFill dpi="0" rotWithShape="1">
            <a:blip r:embed="rId3"/>
            <a:srcRect/>
            <a:stretch>
              <a:fillRect t="11000" b="1100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45215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3441860"/>
            <a:ext cx="21031201" cy="1289261"/>
          </a:xfrm>
        </p:spPr>
        <p:txBody>
          <a:bodyPr>
            <a:normAutofit/>
          </a:bodyPr>
          <a:lstStyle>
            <a:lvl1pPr>
              <a:defRPr sz="6569" b="1" i="0">
                <a:solidFill>
                  <a:srgbClr val="A606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1" y="5354018"/>
            <a:ext cx="21031201" cy="6999909"/>
          </a:xfrm>
        </p:spPr>
        <p:txBody>
          <a:bodyPr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8" name="Text Placeholder 43">
            <a:extLst>
              <a:ext uri="{FF2B5EF4-FFF2-40B4-BE49-F238E27FC236}">
                <a16:creationId xmlns:a16="http://schemas.microsoft.com/office/drawing/2014/main" id="{B12F8089-2C64-5F92-F628-91E0E166B6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09805" y="941627"/>
            <a:ext cx="5217216" cy="2615921"/>
          </a:xfrm>
          <a:blipFill dpi="0" rotWithShape="1">
            <a:blip r:embed="rId2"/>
            <a:srcRect/>
            <a:stretch>
              <a:fillRect t="13000" r="1000" b="1400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126A1B4-E3E5-5DB0-CEFF-36B0ACC1AC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-1" y="11708452"/>
            <a:ext cx="24384000" cy="200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11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, 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A9B6D-34CA-D432-661B-D8D9F0AB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3441860"/>
            <a:ext cx="21031201" cy="1289261"/>
          </a:xfrm>
        </p:spPr>
        <p:txBody>
          <a:bodyPr>
            <a:normAutofit/>
          </a:bodyPr>
          <a:lstStyle>
            <a:lvl1pPr>
              <a:defRPr sz="6569" b="1" i="0">
                <a:solidFill>
                  <a:srgbClr val="A606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C39CA-9FA9-DDE7-1287-F0F54F5A1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2" y="5354018"/>
            <a:ext cx="13801494" cy="6999909"/>
          </a:xfrm>
        </p:spPr>
        <p:txBody>
          <a:bodyPr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43">
            <a:extLst>
              <a:ext uri="{FF2B5EF4-FFF2-40B4-BE49-F238E27FC236}">
                <a16:creationId xmlns:a16="http://schemas.microsoft.com/office/drawing/2014/main" id="{2331F1C3-612A-0102-BAA8-958FFB162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09805" y="941627"/>
            <a:ext cx="5217216" cy="2615921"/>
          </a:xfrm>
          <a:blipFill dpi="0" rotWithShape="1">
            <a:blip r:embed="rId2"/>
            <a:srcRect/>
            <a:stretch>
              <a:fillRect t="13000" r="1000" b="1400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0F2D3D3-26D8-FCF9-1C3E-72915C3BA9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-1" y="11708452"/>
            <a:ext cx="24384000" cy="2001835"/>
          </a:xfrm>
          <a:prstGeom prst="rect">
            <a:avLst/>
          </a:prstGeom>
        </p:spPr>
      </p:pic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0DC79435-AB2D-D857-F664-66D6D5389A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109690" y="5354017"/>
            <a:ext cx="5217127" cy="6493466"/>
          </a:xfrm>
          <a:blipFill>
            <a:blip r:embed="rId4"/>
            <a:srcRect/>
            <a:stretch>
              <a:fillRect l="-47240" r="-47240"/>
            </a:stretch>
          </a:blipFill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796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de – horisontalt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e"/>
          <p:cNvSpPr>
            <a:spLocks noGrp="1"/>
          </p:cNvSpPr>
          <p:nvPr>
            <p:ph type="pic" idx="21"/>
          </p:nvPr>
        </p:nvSpPr>
        <p:spPr>
          <a:xfrm>
            <a:off x="-38100" y="-1219200"/>
            <a:ext cx="24460200" cy="16145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Linje"/>
          <p:cNvSpPr/>
          <p:nvPr/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itteltekst"/>
          <p:cNvSpPr txBox="1">
            <a:spLocks noGrp="1"/>
          </p:cNvSpPr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r>
              <a:t>Titteltekst</a:t>
            </a:r>
          </a:p>
        </p:txBody>
      </p:sp>
      <p:sp>
        <p:nvSpPr>
          <p:cNvPr id="25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26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282647" y="609600"/>
            <a:ext cx="333748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tel – sentrert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teltekst"/>
          <p:cNvSpPr txBox="1">
            <a:spLocks noGrp="1"/>
          </p:cNvSpPr>
          <p:nvPr>
            <p:ph type="title"/>
          </p:nvPr>
        </p:nvSpPr>
        <p:spPr>
          <a:xfrm>
            <a:off x="762000" y="5676900"/>
            <a:ext cx="22860000" cy="635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r>
              <a:t>Titteltekst</a:t>
            </a:r>
          </a:p>
        </p:txBody>
      </p:sp>
      <p:sp>
        <p:nvSpPr>
          <p:cNvPr id="44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282647" y="609600"/>
            <a:ext cx="333748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– øv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kst"/>
          <p:cNvSpPr txBox="1">
            <a:spLocks noGrp="1"/>
          </p:cNvSpPr>
          <p:nvPr>
            <p:ph type="body" sz="quarter" idx="2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Tekst</a:t>
            </a:r>
          </a:p>
        </p:txBody>
      </p:sp>
      <p:sp>
        <p:nvSpPr>
          <p:cNvPr id="63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6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punkttegn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kst"/>
          <p:cNvSpPr txBox="1">
            <a:spLocks noGrp="1"/>
          </p:cNvSpPr>
          <p:nvPr>
            <p:ph type="body" sz="quarter" idx="2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Tekst</a:t>
            </a:r>
          </a:p>
        </p:txBody>
      </p:sp>
      <p:sp>
        <p:nvSpPr>
          <p:cNvPr id="72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73" name="Brødtekst nivå 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7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punkttegn, altern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kst"/>
          <p:cNvSpPr txBox="1">
            <a:spLocks noGrp="1"/>
          </p:cNvSpPr>
          <p:nvPr>
            <p:ph type="body" sz="quarter" idx="2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Tekst</a:t>
            </a:r>
          </a:p>
        </p:txBody>
      </p:sp>
      <p:sp>
        <p:nvSpPr>
          <p:cNvPr id="82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83" name="Brødtekst nivå 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8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tegn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kst"/>
          <p:cNvSpPr txBox="1">
            <a:spLocks noGrp="1"/>
          </p:cNvSpPr>
          <p:nvPr>
            <p:ph type="body" sz="quarter" idx="2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Tekst</a:t>
            </a:r>
          </a:p>
        </p:txBody>
      </p:sp>
      <p:sp>
        <p:nvSpPr>
          <p:cNvPr id="103" name="Brødtekst nivå 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25000"/>
              <a:buChar char="▸"/>
            </a:lvl1pPr>
            <a:lvl2pPr>
              <a:buClr>
                <a:schemeClr val="accent1"/>
              </a:buClr>
              <a:buSzPct val="125000"/>
              <a:buChar char="▸"/>
            </a:lvl2pPr>
            <a:lvl3pPr>
              <a:buClr>
                <a:schemeClr val="accent1"/>
              </a:buClr>
              <a:buSzPct val="125000"/>
              <a:buChar char="▸"/>
            </a:lvl3pPr>
            <a:lvl4pPr>
              <a:buClr>
                <a:schemeClr val="accent1"/>
              </a:buClr>
              <a:buSzPct val="125000"/>
              <a:buChar char="▸"/>
            </a:lvl4pPr>
            <a:lvl5pPr>
              <a:buClr>
                <a:schemeClr val="accent1"/>
              </a:buClr>
              <a:buSzPct val="125000"/>
              <a:buChar char="▸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0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de – 3 per sid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Bilde"/>
          <p:cNvSpPr>
            <a:spLocks noGrp="1"/>
          </p:cNvSpPr>
          <p:nvPr>
            <p:ph type="pic" sz="half" idx="21"/>
          </p:nvPr>
        </p:nvSpPr>
        <p:spPr>
          <a:xfrm>
            <a:off x="12192000" y="-177800"/>
            <a:ext cx="12192000" cy="7162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Bilde"/>
          <p:cNvSpPr>
            <a:spLocks noGrp="1"/>
          </p:cNvSpPr>
          <p:nvPr>
            <p:ph type="pic" sz="half" idx="22"/>
          </p:nvPr>
        </p:nvSpPr>
        <p:spPr>
          <a:xfrm>
            <a:off x="12192000" y="6451600"/>
            <a:ext cx="12192000" cy="82973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Bilde"/>
          <p:cNvSpPr>
            <a:spLocks noGrp="1"/>
          </p:cNvSpPr>
          <p:nvPr>
            <p:ph type="pic" idx="23"/>
          </p:nvPr>
        </p:nvSpPr>
        <p:spPr>
          <a:xfrm>
            <a:off x="-1905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itat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Bildeforklaring"/>
          <p:cNvSpPr/>
          <p:nvPr/>
        </p:nvSpPr>
        <p:spPr>
          <a:xfrm>
            <a:off x="876300" y="3314700"/>
            <a:ext cx="22631400" cy="7317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9" y="0"/>
                </a:moveTo>
                <a:cubicBezTo>
                  <a:pt x="54" y="0"/>
                  <a:pt x="0" y="165"/>
                  <a:pt x="0" y="369"/>
                </a:cubicBezTo>
                <a:lnTo>
                  <a:pt x="0" y="19013"/>
                </a:lnTo>
                <a:cubicBezTo>
                  <a:pt x="0" y="19217"/>
                  <a:pt x="54" y="19382"/>
                  <a:pt x="119" y="19382"/>
                </a:cubicBezTo>
                <a:lnTo>
                  <a:pt x="18186" y="19382"/>
                </a:lnTo>
                <a:lnTo>
                  <a:pt x="18717" y="21600"/>
                </a:lnTo>
                <a:lnTo>
                  <a:pt x="19247" y="19382"/>
                </a:lnTo>
                <a:lnTo>
                  <a:pt x="21481" y="19382"/>
                </a:lnTo>
                <a:cubicBezTo>
                  <a:pt x="21546" y="19382"/>
                  <a:pt x="21600" y="19217"/>
                  <a:pt x="21600" y="19013"/>
                </a:cubicBezTo>
                <a:lnTo>
                  <a:pt x="21600" y="369"/>
                </a:lnTo>
                <a:cubicBezTo>
                  <a:pt x="21600" y="165"/>
                  <a:pt x="21546" y="0"/>
                  <a:pt x="21481" y="0"/>
                </a:cubicBezTo>
                <a:lnTo>
                  <a:pt x="11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4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122" name="Skriv et sitat her."/>
          <p:cNvSpPr txBox="1">
            <a:spLocks noGrp="1"/>
          </p:cNvSpPr>
          <p:nvPr>
            <p:ph type="body" sz="quarter" idx="21"/>
          </p:nvPr>
        </p:nvSpPr>
        <p:spPr>
          <a:xfrm>
            <a:off x="1676400" y="4089400"/>
            <a:ext cx="21056600" cy="180594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3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Skriv et sitat her.</a:t>
            </a:r>
          </a:p>
        </p:txBody>
      </p:sp>
      <p:sp>
        <p:nvSpPr>
          <p:cNvPr id="123" name="Johnny Appleseed"/>
          <p:cNvSpPr txBox="1">
            <a:spLocks noGrp="1"/>
          </p:cNvSpPr>
          <p:nvPr>
            <p:ph type="body" sz="quarter" idx="22"/>
          </p:nvPr>
        </p:nvSpPr>
        <p:spPr>
          <a:xfrm>
            <a:off x="762000" y="10953750"/>
            <a:ext cx="22860000" cy="12065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8700"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24" name="Tekst"/>
          <p:cNvSpPr txBox="1">
            <a:spLocks noGrp="1"/>
          </p:cNvSpPr>
          <p:nvPr>
            <p:ph type="body" sz="quarter" idx="2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Tekst</a:t>
            </a:r>
          </a:p>
        </p:txBody>
      </p:sp>
      <p:sp>
        <p:nvSpPr>
          <p:cNvPr id="12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j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itteltekst"/>
          <p:cNvSpPr txBox="1">
            <a:spLocks noGrp="1"/>
          </p:cNvSpPr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Titteltekst</a:t>
            </a:r>
          </a:p>
        </p:txBody>
      </p:sp>
      <p:sp>
        <p:nvSpPr>
          <p:cNvPr id="4" name="Brødtekst nivå én…"/>
          <p:cNvSpPr txBox="1">
            <a:spLocks noGrp="1"/>
          </p:cNvSpPr>
          <p:nvPr>
            <p:ph type="body" idx="1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5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279100" y="609600"/>
            <a:ext cx="333748" cy="635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36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0" r:id="rId9"/>
    <p:sldLayoutId id="2147483662" r:id="rId10"/>
    <p:sldLayoutId id="2147483665" r:id="rId11"/>
    <p:sldLayoutId id="2147483666" r:id="rId12"/>
    <p:sldLayoutId id="2147483667" r:id="rId13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1pPr>
      <a:lvl2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2pPr>
      <a:lvl3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3pPr>
      <a:lvl4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4pPr>
      <a:lvl5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5pPr>
      <a:lvl6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6pPr>
      <a:lvl7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7pPr>
      <a:lvl8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8pPr>
      <a:lvl9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127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90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254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317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381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444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508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571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8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1pPr>
      <a:lvl2pPr marL="0" marR="0" indent="2286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2pPr>
      <a:lvl3pPr marL="0" marR="0" indent="4572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3pPr>
      <a:lvl4pPr marL="0" marR="0" indent="6858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4pPr>
      <a:lvl5pPr marL="0" marR="0" indent="9144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5pPr>
      <a:lvl6pPr marL="0" marR="0" indent="11430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6pPr>
      <a:lvl7pPr marL="0" marR="0" indent="13716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7pPr>
      <a:lvl8pPr marL="0" marR="0" indent="16002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8pPr>
      <a:lvl9pPr marL="0" marR="0" indent="18288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t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fif"/><Relationship Id="rId9" Type="http://schemas.openxmlformats.org/officeDocument/2006/relationships/image" Target="../media/image37.jf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70.png"/><Relationship Id="rId3" Type="http://schemas.openxmlformats.org/officeDocument/2006/relationships/hyperlink" Target="https://go.nanolearning.com/LessonViewer/?da=1252029&amp;key=tcPTXYKAkI0XlaN1&amp;mode=1&amp;du=6736481" TargetMode="External"/><Relationship Id="rId7" Type="http://schemas.openxmlformats.org/officeDocument/2006/relationships/image" Target="../media/image240.png"/><Relationship Id="rId12" Type="http://schemas.openxmlformats.org/officeDocument/2006/relationships/customXml" Target="../ink/ink5.xml"/><Relationship Id="rId17" Type="http://schemas.openxmlformats.org/officeDocument/2006/relationships/image" Target="../media/image290.png"/><Relationship Id="rId2" Type="http://schemas.openxmlformats.org/officeDocument/2006/relationships/notesSlide" Target="../notesSlides/notesSlide20.xml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.xml"/><Relationship Id="rId11" Type="http://schemas.openxmlformats.org/officeDocument/2006/relationships/image" Target="../media/image260.png"/><Relationship Id="rId5" Type="http://schemas.openxmlformats.org/officeDocument/2006/relationships/image" Target="../media/image230.png"/><Relationship Id="rId15" Type="http://schemas.openxmlformats.org/officeDocument/2006/relationships/image" Target="../media/image28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50.png"/><Relationship Id="rId14" Type="http://schemas.openxmlformats.org/officeDocument/2006/relationships/customXml" Target="../ink/ink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image" Target="../media/image270.png"/><Relationship Id="rId3" Type="http://schemas.openxmlformats.org/officeDocument/2006/relationships/hyperlink" Target="https://www.arkivverket.no/veiledere-for-offentlig-sektor/veileder-for-arkivering-og-journalforing#!" TargetMode="External"/><Relationship Id="rId7" Type="http://schemas.openxmlformats.org/officeDocument/2006/relationships/image" Target="../media/image240.png"/><Relationship Id="rId12" Type="http://schemas.openxmlformats.org/officeDocument/2006/relationships/customXml" Target="../ink/ink12.xml"/><Relationship Id="rId17" Type="http://schemas.openxmlformats.org/officeDocument/2006/relationships/image" Target="../media/image290.png"/><Relationship Id="rId2" Type="http://schemas.openxmlformats.org/officeDocument/2006/relationships/notesSlide" Target="../notesSlides/notesSlide21.xml"/><Relationship Id="rId16" Type="http://schemas.openxmlformats.org/officeDocument/2006/relationships/customXml" Target="../ink/ink14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9.xml"/><Relationship Id="rId11" Type="http://schemas.openxmlformats.org/officeDocument/2006/relationships/image" Target="../media/image260.png"/><Relationship Id="rId5" Type="http://schemas.openxmlformats.org/officeDocument/2006/relationships/image" Target="../media/image230.png"/><Relationship Id="rId15" Type="http://schemas.openxmlformats.org/officeDocument/2006/relationships/image" Target="../media/image280.png"/><Relationship Id="rId10" Type="http://schemas.openxmlformats.org/officeDocument/2006/relationships/customXml" Target="../ink/ink11.xml"/><Relationship Id="rId4" Type="http://schemas.openxmlformats.org/officeDocument/2006/relationships/customXml" Target="../ink/ink8.xml"/><Relationship Id="rId9" Type="http://schemas.openxmlformats.org/officeDocument/2006/relationships/image" Target="../media/image250.png"/><Relationship Id="rId14" Type="http://schemas.openxmlformats.org/officeDocument/2006/relationships/customXml" Target="../ink/ink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lovdata.no/lov/2006-05-19-16/%C2%A74" TargetMode="Externa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2" b="7902"/>
          <a:stretch>
            <a:fillRect/>
          </a:stretch>
        </p:blipFill>
        <p:spPr>
          <a:xfrm>
            <a:off x="-5292847" y="-692727"/>
            <a:ext cx="30120193" cy="14768945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C80AA3E3-DB3C-F4A8-C34F-8A45DC9B2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51C6A8D-6D83-B003-899D-BDA17FBD5E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2968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9A6C2FF-F396-C5C3-B3D4-D0983D47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233377"/>
            <a:ext cx="22860000" cy="10793523"/>
          </a:xfrm>
        </p:spPr>
        <p:txBody>
          <a:bodyPr>
            <a:normAutofit fontScale="90000"/>
          </a:bodyPr>
          <a:lstStyle/>
          <a:p>
            <a:pPr algn="ctr"/>
            <a:br>
              <a:rPr lang="nb-NO" sz="15000" dirty="0"/>
            </a:br>
            <a:br>
              <a:rPr lang="nb-NO" sz="15000" dirty="0"/>
            </a:br>
            <a:br>
              <a:rPr lang="nb-NO" sz="15000" dirty="0"/>
            </a:br>
            <a:br>
              <a:rPr lang="nb-NO" sz="15000" dirty="0"/>
            </a:br>
            <a:br>
              <a:rPr lang="nb-NO" sz="15000" dirty="0"/>
            </a:br>
            <a:endParaRPr lang="nb-NO" sz="15000" dirty="0"/>
          </a:p>
        </p:txBody>
      </p:sp>
      <p:pic>
        <p:nvPicPr>
          <p:cNvPr id="3" name="Bilete 2" descr="Eit bilete som inneheld elektronikk, person, tastatur&#10;&#10;Automatisk generert skildring">
            <a:extLst>
              <a:ext uri="{FF2B5EF4-FFF2-40B4-BE49-F238E27FC236}">
                <a16:creationId xmlns:a16="http://schemas.microsoft.com/office/drawing/2014/main" id="{481FC4DE-5724-C7EA-F0C2-0323ECE2A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009" y="5238750"/>
            <a:ext cx="5000083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138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9A6C2FF-F396-C5C3-B3D4-D0983D47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233377"/>
            <a:ext cx="22860000" cy="10793523"/>
          </a:xfrm>
        </p:spPr>
        <p:txBody>
          <a:bodyPr>
            <a:normAutofit fontScale="90000"/>
          </a:bodyPr>
          <a:lstStyle/>
          <a:p>
            <a:pPr algn="ctr"/>
            <a:br>
              <a:rPr lang="nb-NO" sz="15000" dirty="0"/>
            </a:br>
            <a:br>
              <a:rPr lang="nb-NO" sz="15000" dirty="0"/>
            </a:br>
            <a:r>
              <a:rPr lang="nb-NO" sz="15000" dirty="0"/>
              <a:t>Rasjonell</a:t>
            </a:r>
            <a:br>
              <a:rPr lang="nb-NO" sz="15000" dirty="0"/>
            </a:br>
            <a:br>
              <a:rPr lang="nb-NO" sz="15000" dirty="0"/>
            </a:br>
            <a:br>
              <a:rPr lang="nb-NO" sz="15000" dirty="0"/>
            </a:br>
            <a:endParaRPr lang="nb-NO" sz="15000" dirty="0"/>
          </a:p>
        </p:txBody>
      </p:sp>
    </p:spTree>
    <p:extLst>
      <p:ext uri="{BB962C8B-B14F-4D97-AF65-F5344CB8AC3E}">
        <p14:creationId xmlns:p14="http://schemas.microsoft.com/office/powerpoint/2010/main" val="124101587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9A6C2FF-F396-C5C3-B3D4-D0983D47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233377"/>
            <a:ext cx="22860000" cy="10793523"/>
          </a:xfrm>
        </p:spPr>
        <p:txBody>
          <a:bodyPr>
            <a:normAutofit fontScale="90000"/>
          </a:bodyPr>
          <a:lstStyle/>
          <a:p>
            <a:pPr algn="ctr"/>
            <a:br>
              <a:rPr lang="nb-NO" sz="15000" dirty="0"/>
            </a:br>
            <a:br>
              <a:rPr lang="nb-NO" sz="15000" dirty="0"/>
            </a:br>
            <a:r>
              <a:rPr lang="nb-NO" sz="15000" dirty="0"/>
              <a:t>Rasjonell</a:t>
            </a:r>
            <a:br>
              <a:rPr lang="nb-NO" sz="15000" dirty="0"/>
            </a:br>
            <a:br>
              <a:rPr lang="nb-NO" sz="15000" dirty="0"/>
            </a:br>
            <a:r>
              <a:rPr lang="nb-NO" sz="15000" dirty="0"/>
              <a:t>Enkelt</a:t>
            </a:r>
            <a:br>
              <a:rPr lang="nb-NO" sz="15000" dirty="0"/>
            </a:br>
            <a:endParaRPr lang="nb-NO" sz="15000" dirty="0"/>
          </a:p>
        </p:txBody>
      </p:sp>
    </p:spTree>
    <p:extLst>
      <p:ext uri="{BB962C8B-B14F-4D97-AF65-F5344CB8AC3E}">
        <p14:creationId xmlns:p14="http://schemas.microsoft.com/office/powerpoint/2010/main" val="196460610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9A6C2FF-F396-C5C3-B3D4-D0983D47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233377"/>
            <a:ext cx="22860000" cy="10793523"/>
          </a:xfrm>
        </p:spPr>
        <p:txBody>
          <a:bodyPr>
            <a:normAutofit fontScale="90000"/>
          </a:bodyPr>
          <a:lstStyle/>
          <a:p>
            <a:pPr algn="ctr"/>
            <a:br>
              <a:rPr lang="nb-NO" sz="15000" dirty="0"/>
            </a:br>
            <a:br>
              <a:rPr lang="nb-NO" sz="15000" dirty="0"/>
            </a:br>
            <a:r>
              <a:rPr lang="nb-NO" sz="15000" dirty="0" err="1"/>
              <a:t>SKRIVeREGLAR</a:t>
            </a:r>
            <a:br>
              <a:rPr lang="nb-NO" sz="15000" dirty="0"/>
            </a:br>
            <a:br>
              <a:rPr lang="nb-NO" sz="15000" dirty="0"/>
            </a:br>
            <a:r>
              <a:rPr lang="nb-NO" sz="15000" dirty="0" err="1"/>
              <a:t>ARKIvplan</a:t>
            </a:r>
            <a:br>
              <a:rPr lang="nb-NO" sz="15000" dirty="0"/>
            </a:br>
            <a:br>
              <a:rPr lang="nb-NO" sz="15000" dirty="0"/>
            </a:br>
            <a:br>
              <a:rPr lang="nb-NO" sz="15000" dirty="0"/>
            </a:br>
            <a:br>
              <a:rPr lang="nb-NO" sz="15000" dirty="0"/>
            </a:br>
            <a:br>
              <a:rPr lang="nb-NO" sz="15000" dirty="0"/>
            </a:br>
            <a:endParaRPr lang="nb-NO" sz="15000" dirty="0"/>
          </a:p>
        </p:txBody>
      </p:sp>
    </p:spTree>
    <p:extLst>
      <p:ext uri="{BB962C8B-B14F-4D97-AF65-F5344CB8AC3E}">
        <p14:creationId xmlns:p14="http://schemas.microsoft.com/office/powerpoint/2010/main" val="241996701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9A6C2FF-F396-C5C3-B3D4-D0983D47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771900"/>
            <a:ext cx="22860000" cy="8255000"/>
          </a:xfrm>
        </p:spPr>
        <p:txBody>
          <a:bodyPr>
            <a:normAutofit fontScale="90000"/>
          </a:bodyPr>
          <a:lstStyle/>
          <a:p>
            <a:pPr algn="ctr"/>
            <a:r>
              <a:rPr lang="nb-NO" sz="16700" dirty="0"/>
              <a:t>RUTINAR</a:t>
            </a:r>
            <a:br>
              <a:rPr lang="nb-NO" sz="16700" dirty="0"/>
            </a:br>
            <a:br>
              <a:rPr lang="nb-NO" sz="16700" dirty="0"/>
            </a:br>
            <a:r>
              <a:rPr lang="nn-NO" sz="16700" dirty="0" err="1"/>
              <a:t>ARKIvere</a:t>
            </a:r>
            <a:r>
              <a:rPr lang="nn-NO" sz="16700" dirty="0"/>
              <a:t> </a:t>
            </a:r>
            <a:br>
              <a:rPr lang="nn-NO" sz="16700" dirty="0"/>
            </a:br>
            <a:r>
              <a:rPr lang="nn-NO" sz="16700" dirty="0"/>
              <a:t>Når opprettar</a:t>
            </a:r>
          </a:p>
        </p:txBody>
      </p:sp>
    </p:spTree>
    <p:extLst>
      <p:ext uri="{BB962C8B-B14F-4D97-AF65-F5344CB8AC3E}">
        <p14:creationId xmlns:p14="http://schemas.microsoft.com/office/powerpoint/2010/main" val="96530246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9A6C2FF-F396-C5C3-B3D4-D0983D47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876299"/>
            <a:ext cx="22860000" cy="12903200"/>
          </a:xfrm>
        </p:spPr>
        <p:txBody>
          <a:bodyPr>
            <a:normAutofit/>
          </a:bodyPr>
          <a:lstStyle/>
          <a:p>
            <a:pPr algn="ctr"/>
            <a:br>
              <a:rPr lang="nb-NO" sz="15000" dirty="0"/>
            </a:br>
            <a:r>
              <a:rPr lang="nb-NO" sz="15000" dirty="0"/>
              <a:t>Tilsyn</a:t>
            </a:r>
            <a:br>
              <a:rPr lang="nb-NO" sz="15000" dirty="0"/>
            </a:br>
            <a:br>
              <a:rPr lang="nb-NO" sz="15000" dirty="0"/>
            </a:br>
            <a:br>
              <a:rPr lang="nb-NO" sz="15000" dirty="0"/>
            </a:br>
            <a:endParaRPr lang="nb-NO" sz="15000" dirty="0"/>
          </a:p>
        </p:txBody>
      </p:sp>
      <p:pic>
        <p:nvPicPr>
          <p:cNvPr id="3" name="Bilete 2" descr="Eit bilete som inneheld person, skjermbilete, tekst, datamaskin&#10;&#10;Automatisk generert skildring">
            <a:extLst>
              <a:ext uri="{FF2B5EF4-FFF2-40B4-BE49-F238E27FC236}">
                <a16:creationId xmlns:a16="http://schemas.microsoft.com/office/drawing/2014/main" id="{5FC37CA7-AC31-B770-6E8B-4566BD107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01" y="3119783"/>
            <a:ext cx="16280497" cy="890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7740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9A6C2FF-F396-C5C3-B3D4-D0983D47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2971800"/>
            <a:ext cx="21393150" cy="6667500"/>
          </a:xfrm>
        </p:spPr>
        <p:txBody>
          <a:bodyPr>
            <a:normAutofit fontScale="90000"/>
          </a:bodyPr>
          <a:lstStyle/>
          <a:p>
            <a:pPr algn="ctr"/>
            <a:br>
              <a:rPr lang="nb-NO" sz="23500" dirty="0"/>
            </a:br>
            <a:r>
              <a:rPr lang="nb-NO" sz="10700" dirty="0" err="1"/>
              <a:t>Arkivtenesta</a:t>
            </a:r>
            <a:br>
              <a:rPr lang="nb-NO" sz="10700" dirty="0"/>
            </a:br>
            <a:r>
              <a:rPr lang="nb-NO" sz="10700" dirty="0"/>
              <a:t> </a:t>
            </a:r>
            <a:br>
              <a:rPr lang="nb-NO" sz="10700" dirty="0"/>
            </a:br>
            <a:r>
              <a:rPr lang="nb-NO" sz="10700" dirty="0" err="1"/>
              <a:t>frå</a:t>
            </a:r>
            <a:r>
              <a:rPr lang="nb-NO" sz="10700" dirty="0"/>
              <a:t> i haust</a:t>
            </a:r>
          </a:p>
        </p:txBody>
      </p:sp>
    </p:spTree>
    <p:extLst>
      <p:ext uri="{BB962C8B-B14F-4D97-AF65-F5344CB8AC3E}">
        <p14:creationId xmlns:p14="http://schemas.microsoft.com/office/powerpoint/2010/main" val="55858868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ete 2" descr="Eit bilete som inneheld tekst, bok, dokument&#10;&#10;Automatisk generert skildring">
            <a:extLst>
              <a:ext uri="{FF2B5EF4-FFF2-40B4-BE49-F238E27FC236}">
                <a16:creationId xmlns:a16="http://schemas.microsoft.com/office/drawing/2014/main" id="{91239332-E3EA-1BE4-F224-81855772C0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1989"/>
          <a:stretch/>
        </p:blipFill>
        <p:spPr>
          <a:xfrm>
            <a:off x="-3786492" y="-164380"/>
            <a:ext cx="16802101" cy="16145934"/>
          </a:xfrm>
          <a:prstGeom prst="rect">
            <a:avLst/>
          </a:prstGeom>
          <a:noFill/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49A6C2FF-F396-C5C3-B3D4-D0983D47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5408609" y="3832698"/>
            <a:ext cx="7957221" cy="8501974"/>
          </a:xfrm>
        </p:spPr>
        <p:txBody>
          <a:bodyPr>
            <a:normAutofit/>
          </a:bodyPr>
          <a:lstStyle/>
          <a:p>
            <a:br>
              <a:rPr lang="nb-NO" sz="7600" dirty="0"/>
            </a:br>
            <a:br>
              <a:rPr lang="nb-NO" sz="9600" dirty="0"/>
            </a:br>
            <a:r>
              <a:rPr lang="nb-NO" sz="13000" dirty="0"/>
              <a:t>Kvar </a:t>
            </a:r>
            <a:br>
              <a:rPr lang="nb-NO" sz="13000" dirty="0"/>
            </a:br>
            <a:br>
              <a:rPr lang="nb-NO" sz="13000" dirty="0"/>
            </a:br>
            <a:r>
              <a:rPr lang="nb-NO" sz="13000" dirty="0"/>
              <a:t>og  </a:t>
            </a:r>
            <a:r>
              <a:rPr lang="nb-NO" sz="13000" dirty="0" err="1"/>
              <a:t>Ein</a:t>
            </a:r>
            <a:br>
              <a:rPr lang="nb-NO" sz="7600" dirty="0"/>
            </a:br>
            <a:endParaRPr lang="nb-NO" sz="7600" dirty="0"/>
          </a:p>
        </p:txBody>
      </p:sp>
    </p:spTree>
    <p:extLst>
      <p:ext uri="{BB962C8B-B14F-4D97-AF65-F5344CB8AC3E}">
        <p14:creationId xmlns:p14="http://schemas.microsoft.com/office/powerpoint/2010/main" val="355002309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9A6C2FF-F396-C5C3-B3D4-D0983D47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771900"/>
            <a:ext cx="22860000" cy="8255000"/>
          </a:xfrm>
        </p:spPr>
        <p:txBody>
          <a:bodyPr>
            <a:normAutofit fontScale="90000"/>
          </a:bodyPr>
          <a:lstStyle/>
          <a:p>
            <a:pPr algn="ctr"/>
            <a:br>
              <a:rPr lang="nb-NO" sz="16700" dirty="0"/>
            </a:br>
            <a:r>
              <a:rPr lang="nb-NO" sz="16700" dirty="0"/>
              <a:t>ANSVAR</a:t>
            </a:r>
            <a:br>
              <a:rPr lang="nb-NO" sz="16700" dirty="0"/>
            </a:br>
            <a:br>
              <a:rPr lang="nb-NO" sz="16700" dirty="0"/>
            </a:br>
            <a:r>
              <a:rPr lang="nb-NO" sz="16700" dirty="0"/>
              <a:t>RESPEKT</a:t>
            </a:r>
          </a:p>
        </p:txBody>
      </p:sp>
      <p:pic>
        <p:nvPicPr>
          <p:cNvPr id="2" name="Bilete 1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A7D2C599-2F8B-BD21-9314-147951F30B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0" y="4445000"/>
            <a:ext cx="3219450" cy="162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lassholder for bilde 5">
            <a:extLst>
              <a:ext uri="{FF2B5EF4-FFF2-40B4-BE49-F238E27FC236}">
                <a16:creationId xmlns:a16="http://schemas.microsoft.com/office/drawing/2014/main" id="{C20B9A49-933A-295C-1ECC-06F0B7489E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7" t="-345" r="8835" b="345"/>
          <a:stretch/>
        </p:blipFill>
        <p:spPr>
          <a:xfrm>
            <a:off x="17208667" y="8473088"/>
            <a:ext cx="2469983" cy="329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372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9A6C2FF-F396-C5C3-B3D4-D0983D47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76900"/>
            <a:ext cx="22783800" cy="6350000"/>
          </a:xfrm>
        </p:spPr>
        <p:txBody>
          <a:bodyPr>
            <a:normAutofit/>
          </a:bodyPr>
          <a:lstStyle/>
          <a:p>
            <a:pPr algn="ctr"/>
            <a:r>
              <a:rPr lang="nn-NO" sz="16700"/>
              <a:t>TIllit</a:t>
            </a:r>
            <a:endParaRPr lang="nn-NO" sz="16700" dirty="0"/>
          </a:p>
        </p:txBody>
      </p:sp>
    </p:spTree>
    <p:extLst>
      <p:ext uri="{BB962C8B-B14F-4D97-AF65-F5344CB8AC3E}">
        <p14:creationId xmlns:p14="http://schemas.microsoft.com/office/powerpoint/2010/main" val="424959234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Hukommelse"/>
          <p:cNvSpPr txBox="1">
            <a:spLocks noGrp="1"/>
          </p:cNvSpPr>
          <p:nvPr>
            <p:ph type="title"/>
          </p:nvPr>
        </p:nvSpPr>
        <p:spPr>
          <a:xfrm>
            <a:off x="762000" y="6057900"/>
            <a:ext cx="22860000" cy="67945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92479">
              <a:defRPr sz="29088"/>
            </a:lvl1pPr>
          </a:lstStyle>
          <a:p>
            <a:br>
              <a:rPr lang="nb-NO" sz="25600" dirty="0"/>
            </a:br>
            <a:r>
              <a:rPr lang="nb-NO" sz="25600" dirty="0"/>
              <a:t>Minne</a:t>
            </a:r>
            <a:r>
              <a:rPr dirty="0"/>
              <a:t> </a:t>
            </a:r>
          </a:p>
        </p:txBody>
      </p:sp>
      <p:sp>
        <p:nvSpPr>
          <p:cNvPr id="167" name="vår felles"/>
          <p:cNvSpPr txBox="1">
            <a:spLocks noGrp="1"/>
          </p:cNvSpPr>
          <p:nvPr>
            <p:ph type="body" sz="quarter" idx="1"/>
          </p:nvPr>
        </p:nvSpPr>
        <p:spPr>
          <a:xfrm>
            <a:off x="762000" y="5443870"/>
            <a:ext cx="22860000" cy="3090530"/>
          </a:xfrm>
          <a:prstGeom prst="rect">
            <a:avLst/>
          </a:prstGeom>
        </p:spPr>
        <p:txBody>
          <a:bodyPr/>
          <a:lstStyle/>
          <a:p>
            <a:r>
              <a:rPr kern="800" spc="600" dirty="0" err="1"/>
              <a:t>vår</a:t>
            </a:r>
            <a:r>
              <a:rPr lang="nb-NO" kern="800" spc="600" dirty="0"/>
              <a:t>t</a:t>
            </a:r>
            <a:r>
              <a:rPr kern="800" spc="600" dirty="0"/>
              <a:t> </a:t>
            </a:r>
            <a:r>
              <a:rPr kern="800" spc="600" dirty="0" err="1"/>
              <a:t>felles</a:t>
            </a:r>
            <a:endParaRPr kern="800" spc="600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kjermbilde 2023-02-21 kl. 18.31.16.png" descr="Skjermbilde 2023-02-21 kl. 18.31.16.png"/>
          <p:cNvPicPr>
            <a:picLocks noChangeAspect="1"/>
          </p:cNvPicPr>
          <p:nvPr/>
        </p:nvPicPr>
        <p:blipFill>
          <a:blip r:embed="rId3"/>
          <a:srcRect t="5319" r="1216"/>
          <a:stretch>
            <a:fillRect/>
          </a:stretch>
        </p:blipFill>
        <p:spPr>
          <a:xfrm>
            <a:off x="11782871" y="3615353"/>
            <a:ext cx="12306301" cy="4635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Taushetspsykose og dårlige holdninger?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hueOff val="104794"/>
                    <a:lumOff val="-8431"/>
                  </a:schemeClr>
                </a:solidFill>
              </a:defRPr>
            </a:lvl1pPr>
          </a:lstStyle>
          <a:p>
            <a:r>
              <a:t>Taushetspsykose og dårlige holdninger?</a:t>
            </a:r>
          </a:p>
        </p:txBody>
      </p:sp>
      <p:pic>
        <p:nvPicPr>
          <p:cNvPr id="186" name="Skjermbilde 2023-02-21 kl. 22.39.21.png" descr="Skjermbilde 2023-02-21 kl. 22.39.2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3536" y="2286000"/>
            <a:ext cx="14376401" cy="763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Skjermbilde 2023-02-21 kl. 17.53.19.png" descr="Skjermbilde 2023-02-21 kl. 17.53.19.png"/>
          <p:cNvPicPr>
            <a:picLocks noChangeAspect="1"/>
          </p:cNvPicPr>
          <p:nvPr/>
        </p:nvPicPr>
        <p:blipFill>
          <a:blip r:embed="rId5"/>
          <a:srcRect t="7516"/>
          <a:stretch>
            <a:fillRect/>
          </a:stretch>
        </p:blipFill>
        <p:spPr>
          <a:xfrm>
            <a:off x="3350301" y="6183709"/>
            <a:ext cx="9097591" cy="604740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88" name="Skjermbilde 2023-02-21 kl. 23.09.11.png" descr="Skjermbilde 2023-02-21 kl. 23.09.11.png"/>
          <p:cNvPicPr>
            <a:picLocks noChangeAspect="1"/>
          </p:cNvPicPr>
          <p:nvPr/>
        </p:nvPicPr>
        <p:blipFill>
          <a:blip r:embed="rId6"/>
          <a:srcRect b="4685"/>
          <a:stretch>
            <a:fillRect/>
          </a:stretch>
        </p:blipFill>
        <p:spPr>
          <a:xfrm>
            <a:off x="12466439" y="7639980"/>
            <a:ext cx="10939314" cy="6295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Skjermbilde 2023-02-21 kl. 18.08.40.png" descr="Skjermbilde 2023-02-21 kl. 18.08.40.png"/>
          <p:cNvPicPr>
            <a:picLocks noChangeAspect="1"/>
          </p:cNvPicPr>
          <p:nvPr/>
        </p:nvPicPr>
        <p:blipFill>
          <a:blip r:embed="rId7"/>
          <a:srcRect l="33087" t="1522" r="645"/>
          <a:stretch>
            <a:fillRect/>
          </a:stretch>
        </p:blipFill>
        <p:spPr>
          <a:xfrm>
            <a:off x="5309691" y="8730884"/>
            <a:ext cx="9115624" cy="820279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  <a:reflection stA="50000" endPos="40000" dir="5400000" sy="-100000" algn="bl" rotWithShape="0"/>
          </a:effectLst>
        </p:spPr>
      </p:pic>
      <p:pic>
        <p:nvPicPr>
          <p:cNvPr id="190" name="Skjermbilde 2023-02-21 kl. 18.31.42.png" descr="Skjermbilde 2023-02-21 kl. 18.31.42.png"/>
          <p:cNvPicPr>
            <a:picLocks noChangeAspect="1"/>
          </p:cNvPicPr>
          <p:nvPr/>
        </p:nvPicPr>
        <p:blipFill>
          <a:blip r:embed="rId8"/>
          <a:srcRect l="3477" r="3477" b="6955"/>
          <a:stretch>
            <a:fillRect/>
          </a:stretch>
        </p:blipFill>
        <p:spPr>
          <a:xfrm>
            <a:off x="11820773" y="1891933"/>
            <a:ext cx="11316233" cy="7977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1AAD0A-EF61-FBF3-23EB-0346C19AA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D27AB42-90A8-1EDA-38F0-F4607493D4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0709" y="-536325"/>
            <a:ext cx="26302518" cy="14788650"/>
          </a:xfrm>
          <a:prstGeom prst="rect">
            <a:avLst/>
          </a:prstGeom>
        </p:spPr>
      </p:pic>
      <p:pic>
        <p:nvPicPr>
          <p:cNvPr id="6" name="Skjermbilde 2023-02-21 kl. 23.13.16.png" descr="Skjermbilde 2023-02-21 kl. 23.13.16.png">
            <a:extLst>
              <a:ext uri="{FF2B5EF4-FFF2-40B4-BE49-F238E27FC236}">
                <a16:creationId xmlns:a16="http://schemas.microsoft.com/office/drawing/2014/main" id="{2D1A01E9-C4DE-4F7E-9684-CC2B766C1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4555" y="3805050"/>
            <a:ext cx="7425989" cy="1217037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9902765A-A700-317A-01B1-57208F1FA7EE}"/>
              </a:ext>
            </a:extLst>
          </p:cNvPr>
          <p:cNvSpPr txBox="1"/>
          <p:nvPr/>
        </p:nvSpPr>
        <p:spPr>
          <a:xfrm>
            <a:off x="17221200" y="7832143"/>
            <a:ext cx="6877050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nb-NO" sz="4000" b="1" dirty="0">
                <a:solidFill>
                  <a:srgbClr val="FFFF00"/>
                </a:solidFill>
              </a:rPr>
              <a:t>Kommune finner </a:t>
            </a:r>
            <a:r>
              <a:rPr lang="nb-NO" sz="4000" b="1" dirty="0" err="1">
                <a:solidFill>
                  <a:srgbClr val="FFFF00"/>
                </a:solidFill>
              </a:rPr>
              <a:t>ikkje</a:t>
            </a:r>
            <a:r>
              <a:rPr lang="nb-NO" sz="4000" b="1" dirty="0">
                <a:solidFill>
                  <a:srgbClr val="FFFF00"/>
                </a:solidFill>
              </a:rPr>
              <a:t> i arkivet</a:t>
            </a:r>
          </a:p>
        </p:txBody>
      </p:sp>
      <p:pic>
        <p:nvPicPr>
          <p:cNvPr id="9" name="Skjermbilde 2023-02-21 kl. 23.20.05.png" descr="Skjermbilde 2023-02-21 kl. 23.20.05.png">
            <a:extLst>
              <a:ext uri="{FF2B5EF4-FFF2-40B4-BE49-F238E27FC236}">
                <a16:creationId xmlns:a16="http://schemas.microsoft.com/office/drawing/2014/main" id="{FF9F27F6-3D9E-2EBA-FF12-7BAD8E5AA6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08" r="930"/>
          <a:stretch>
            <a:fillRect/>
          </a:stretch>
        </p:blipFill>
        <p:spPr>
          <a:xfrm>
            <a:off x="-491070" y="4168239"/>
            <a:ext cx="8332117" cy="8743580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01246E25-26E8-75C2-8617-FC1F241712B7}"/>
              </a:ext>
            </a:extLst>
          </p:cNvPr>
          <p:cNvSpPr txBox="1"/>
          <p:nvPr/>
        </p:nvSpPr>
        <p:spPr>
          <a:xfrm>
            <a:off x="-638175" y="3343385"/>
            <a:ext cx="8105775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nb-NO" sz="5400" b="1" dirty="0">
                <a:solidFill>
                  <a:srgbClr val="FFFF00"/>
                </a:solidFill>
              </a:rPr>
              <a:t>Har bedt om hjelp i fem år</a:t>
            </a:r>
          </a:p>
        </p:txBody>
      </p:sp>
      <p:pic>
        <p:nvPicPr>
          <p:cNvPr id="12" name="Bilde 4">
            <a:extLst>
              <a:ext uri="{FF2B5EF4-FFF2-40B4-BE49-F238E27FC236}">
                <a16:creationId xmlns:a16="http://schemas.microsoft.com/office/drawing/2014/main" id="{46AB7712-8B86-9AAA-C713-06CC33011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152" y="8186086"/>
            <a:ext cx="8602275" cy="7430537"/>
          </a:xfrm>
          <a:prstGeom prst="rect">
            <a:avLst/>
          </a:prstGeom>
        </p:spPr>
      </p:pic>
      <p:pic>
        <p:nvPicPr>
          <p:cNvPr id="13" name="Skjermbilde 2023-02-21 kl. 23.14.46.png" descr="Skjermbilde 2023-02-21 kl. 23.14.46.png">
            <a:extLst>
              <a:ext uri="{FF2B5EF4-FFF2-40B4-BE49-F238E27FC236}">
                <a16:creationId xmlns:a16="http://schemas.microsoft.com/office/drawing/2014/main" id="{EECB81B0-7F9C-E110-F171-BD15E852D1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82" t="2564" r="1282"/>
          <a:stretch>
            <a:fillRect/>
          </a:stretch>
        </p:blipFill>
        <p:spPr>
          <a:xfrm>
            <a:off x="9238740" y="4720073"/>
            <a:ext cx="5557308" cy="2511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lasshaldar for innhald 16" descr="Eit bilete som inneheld tekst, skjermbilete, klokkespel&#10;&#10;Automatisk generert skildring">
            <a:extLst>
              <a:ext uri="{FF2B5EF4-FFF2-40B4-BE49-F238E27FC236}">
                <a16:creationId xmlns:a16="http://schemas.microsoft.com/office/drawing/2014/main" id="{FEA426B8-9B62-F75D-8175-E268D2E0C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973" y="8778885"/>
            <a:ext cx="9689922" cy="6999287"/>
          </a:xfrm>
        </p:spPr>
      </p:pic>
    </p:spTree>
    <p:extLst>
      <p:ext uri="{BB962C8B-B14F-4D97-AF65-F5344CB8AC3E}">
        <p14:creationId xmlns:p14="http://schemas.microsoft.com/office/powerpoint/2010/main" val="1645539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9A6C2FF-F396-C5C3-B3D4-D0983D47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1800"/>
            <a:ext cx="22783800" cy="9055100"/>
          </a:xfrm>
        </p:spPr>
        <p:txBody>
          <a:bodyPr>
            <a:normAutofit/>
          </a:bodyPr>
          <a:lstStyle/>
          <a:p>
            <a:pPr algn="ctr"/>
            <a:r>
              <a:rPr lang="nn-NO" sz="16700" dirty="0"/>
              <a:t>Skriv I </a:t>
            </a:r>
            <a:br>
              <a:rPr lang="nn-NO" sz="16700" dirty="0"/>
            </a:br>
            <a:r>
              <a:rPr lang="nn-NO" sz="16700" dirty="0"/>
              <a:t>saks/</a:t>
            </a:r>
            <a:r>
              <a:rPr lang="nn-NO" sz="16700" dirty="0" err="1"/>
              <a:t>FAGsystem</a:t>
            </a:r>
            <a:br>
              <a:rPr lang="nn-NO" sz="16700" dirty="0"/>
            </a:br>
            <a:endParaRPr lang="nn-NO" sz="16700" dirty="0"/>
          </a:p>
        </p:txBody>
      </p:sp>
      <p:pic>
        <p:nvPicPr>
          <p:cNvPr id="2" name="Bilete 1" descr="Eit bilete som inneheld elektronikk, datamaskin, berbar datamaskin, innandørs&#10;&#10;Automatisk generert skildring">
            <a:extLst>
              <a:ext uri="{FF2B5EF4-FFF2-40B4-BE49-F238E27FC236}">
                <a16:creationId xmlns:a16="http://schemas.microsoft.com/office/drawing/2014/main" id="{94256839-0317-C6FD-D14E-46C52412F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425" y="8116887"/>
            <a:ext cx="4629150" cy="347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0803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9A6C2FF-F396-C5C3-B3D4-D0983D47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771900"/>
            <a:ext cx="22860000" cy="4038600"/>
          </a:xfrm>
        </p:spPr>
        <p:txBody>
          <a:bodyPr>
            <a:normAutofit fontScale="90000"/>
          </a:bodyPr>
          <a:lstStyle/>
          <a:p>
            <a:pPr algn="ctr"/>
            <a:br>
              <a:rPr lang="nb-NO" sz="16700" dirty="0"/>
            </a:br>
            <a:r>
              <a:rPr lang="nb-NO" sz="16700" dirty="0"/>
              <a:t>Sak</a:t>
            </a:r>
            <a:br>
              <a:rPr lang="nb-NO" sz="16700" dirty="0"/>
            </a:br>
            <a:br>
              <a:rPr lang="nb-NO" sz="16700" dirty="0"/>
            </a:br>
            <a:r>
              <a:rPr lang="nb-NO" sz="5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mappe</a:t>
            </a:r>
            <a:br>
              <a:rPr lang="nb-NO" sz="53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br>
              <a:rPr lang="nb-NO" sz="53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nb-NO" sz="5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Felles identitet</a:t>
            </a:r>
            <a:br>
              <a:rPr lang="nb-NO" sz="53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br>
              <a:rPr lang="nb-NO" sz="53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nb-NO" sz="5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br>
              <a:rPr lang="nb-NO" sz="53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endParaRPr lang="nb-NO" sz="5300" dirty="0"/>
          </a:p>
        </p:txBody>
      </p:sp>
    </p:spTree>
    <p:extLst>
      <p:ext uri="{BB962C8B-B14F-4D97-AF65-F5344CB8AC3E}">
        <p14:creationId xmlns:p14="http://schemas.microsoft.com/office/powerpoint/2010/main" val="58914034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9A6C2FF-F396-C5C3-B3D4-D0983D47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771900"/>
            <a:ext cx="22860000" cy="4038600"/>
          </a:xfrm>
        </p:spPr>
        <p:txBody>
          <a:bodyPr>
            <a:normAutofit fontScale="90000"/>
          </a:bodyPr>
          <a:lstStyle/>
          <a:p>
            <a:pPr algn="ctr"/>
            <a:br>
              <a:rPr lang="nb-NO" sz="16700" dirty="0"/>
            </a:br>
            <a:r>
              <a:rPr lang="nb-NO" sz="16700" dirty="0"/>
              <a:t>JOURNALPOST</a:t>
            </a:r>
            <a:br>
              <a:rPr lang="nb-NO" sz="16700" dirty="0"/>
            </a:br>
            <a:br>
              <a:rPr lang="nb-NO" sz="16700" dirty="0"/>
            </a:br>
            <a:r>
              <a:rPr lang="nb-NO" sz="5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Konvolutt</a:t>
            </a:r>
            <a:br>
              <a:rPr lang="nb-NO" sz="53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br>
              <a:rPr lang="nb-NO" sz="53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nb-NO" sz="5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kan inneholde mange dokument</a:t>
            </a:r>
            <a:br>
              <a:rPr lang="nb-NO" sz="53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br>
              <a:rPr lang="nb-NO" sz="53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nb-NO" sz="53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br>
              <a:rPr lang="nb-NO" sz="53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endParaRPr lang="nb-NO" sz="5300" dirty="0"/>
          </a:p>
        </p:txBody>
      </p:sp>
      <p:pic>
        <p:nvPicPr>
          <p:cNvPr id="2" name="Picture 5" descr="Fargerike konvolutter">
            <a:extLst>
              <a:ext uri="{FF2B5EF4-FFF2-40B4-BE49-F238E27FC236}">
                <a16:creationId xmlns:a16="http://schemas.microsoft.com/office/drawing/2014/main" id="{2A3D4519-BE52-404A-44D0-2866D6FBA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0" r="1" b="1"/>
          <a:stretch/>
        </p:blipFill>
        <p:spPr>
          <a:xfrm>
            <a:off x="17468850" y="514350"/>
            <a:ext cx="6400799" cy="38654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680726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9A6C2FF-F396-C5C3-B3D4-D0983D47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2750" y="3771900"/>
            <a:ext cx="13049250" cy="8343900"/>
          </a:xfrm>
        </p:spPr>
        <p:txBody>
          <a:bodyPr>
            <a:normAutofit/>
          </a:bodyPr>
          <a:lstStyle/>
          <a:p>
            <a:pPr algn="ctr"/>
            <a:br>
              <a:rPr lang="nb-NO" sz="16700" dirty="0"/>
            </a:br>
            <a:br>
              <a:rPr lang="nb-NO" sz="16700" dirty="0"/>
            </a:br>
            <a:br>
              <a:rPr lang="nb-NO" sz="16700" dirty="0"/>
            </a:br>
            <a:r>
              <a:rPr lang="nb-NO" sz="16700" dirty="0"/>
              <a:t>DOKUMENT</a:t>
            </a:r>
          </a:p>
        </p:txBody>
      </p:sp>
      <p:pic>
        <p:nvPicPr>
          <p:cNvPr id="2" name="Bilde 10">
            <a:extLst>
              <a:ext uri="{FF2B5EF4-FFF2-40B4-BE49-F238E27FC236}">
                <a16:creationId xmlns:a16="http://schemas.microsoft.com/office/drawing/2014/main" id="{EB9785DD-DB61-FE2B-371B-0B88319637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7" r="25203"/>
          <a:stretch/>
        </p:blipFill>
        <p:spPr>
          <a:xfrm>
            <a:off x="3219450" y="1021694"/>
            <a:ext cx="2849304" cy="3842789"/>
          </a:xfrm>
          <a:prstGeom prst="rect">
            <a:avLst/>
          </a:prstGeom>
        </p:spPr>
      </p:pic>
      <p:pic>
        <p:nvPicPr>
          <p:cNvPr id="3" name="Bilde 11">
            <a:extLst>
              <a:ext uri="{FF2B5EF4-FFF2-40B4-BE49-F238E27FC236}">
                <a16:creationId xmlns:a16="http://schemas.microsoft.com/office/drawing/2014/main" id="{B5049098-6EC4-AB5E-FD83-857E39351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410" y="1021695"/>
            <a:ext cx="3598518" cy="3842788"/>
          </a:xfrm>
          <a:prstGeom prst="rect">
            <a:avLst/>
          </a:prstGeom>
        </p:spPr>
      </p:pic>
      <p:pic>
        <p:nvPicPr>
          <p:cNvPr id="5" name="Bilde 13">
            <a:extLst>
              <a:ext uri="{FF2B5EF4-FFF2-40B4-BE49-F238E27FC236}">
                <a16:creationId xmlns:a16="http://schemas.microsoft.com/office/drawing/2014/main" id="{0CEA929B-5052-259A-059E-88B95F52F3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158" y="1021696"/>
            <a:ext cx="4078270" cy="3842790"/>
          </a:xfrm>
          <a:prstGeom prst="rect">
            <a:avLst/>
          </a:prstGeom>
        </p:spPr>
      </p:pic>
      <p:pic>
        <p:nvPicPr>
          <p:cNvPr id="6" name="Bilde 14">
            <a:extLst>
              <a:ext uri="{FF2B5EF4-FFF2-40B4-BE49-F238E27FC236}">
                <a16:creationId xmlns:a16="http://schemas.microsoft.com/office/drawing/2014/main" id="{3C691C27-98E9-72BB-887B-7D51FC7D31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5029985"/>
            <a:ext cx="4548818" cy="3034061"/>
          </a:xfrm>
          <a:prstGeom prst="rect">
            <a:avLst/>
          </a:prstGeom>
        </p:spPr>
      </p:pic>
      <p:pic>
        <p:nvPicPr>
          <p:cNvPr id="7" name="Bilde 15">
            <a:extLst>
              <a:ext uri="{FF2B5EF4-FFF2-40B4-BE49-F238E27FC236}">
                <a16:creationId xmlns:a16="http://schemas.microsoft.com/office/drawing/2014/main" id="{2D81F284-5E9D-BA75-6075-B08F406E0C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213" y="1021697"/>
            <a:ext cx="4119257" cy="3842790"/>
          </a:xfrm>
          <a:prstGeom prst="rect">
            <a:avLst/>
          </a:prstGeom>
        </p:spPr>
      </p:pic>
      <p:pic>
        <p:nvPicPr>
          <p:cNvPr id="8" name="Bilde 16">
            <a:extLst>
              <a:ext uri="{FF2B5EF4-FFF2-40B4-BE49-F238E27FC236}">
                <a16:creationId xmlns:a16="http://schemas.microsoft.com/office/drawing/2014/main" id="{7BBBF790-E293-68F3-43F6-9F77C60138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69" y="5010934"/>
            <a:ext cx="3598518" cy="3034061"/>
          </a:xfrm>
          <a:prstGeom prst="rect">
            <a:avLst/>
          </a:prstGeom>
        </p:spPr>
      </p:pic>
      <p:pic>
        <p:nvPicPr>
          <p:cNvPr id="9" name="Bilde 17">
            <a:extLst>
              <a:ext uri="{FF2B5EF4-FFF2-40B4-BE49-F238E27FC236}">
                <a16:creationId xmlns:a16="http://schemas.microsoft.com/office/drawing/2014/main" id="{E54E23FC-6F8D-F53F-B98F-A16B676A15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182" y="1021696"/>
            <a:ext cx="3842790" cy="3842790"/>
          </a:xfrm>
          <a:prstGeom prst="rect">
            <a:avLst/>
          </a:prstGeom>
        </p:spPr>
      </p:pic>
      <p:pic>
        <p:nvPicPr>
          <p:cNvPr id="10" name="Bilde 12">
            <a:extLst>
              <a:ext uri="{FF2B5EF4-FFF2-40B4-BE49-F238E27FC236}">
                <a16:creationId xmlns:a16="http://schemas.microsoft.com/office/drawing/2014/main" id="{6369FDF5-4C03-423D-29B9-0EDB9A8E16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78" y="7467259"/>
            <a:ext cx="7351250" cy="52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6567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9A6C2FF-F396-C5C3-B3D4-D0983D47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771900"/>
            <a:ext cx="22860000" cy="8255000"/>
          </a:xfrm>
        </p:spPr>
        <p:txBody>
          <a:bodyPr>
            <a:normAutofit fontScale="90000"/>
          </a:bodyPr>
          <a:lstStyle/>
          <a:p>
            <a:pPr algn="ctr"/>
            <a:br>
              <a:rPr lang="nb-NO" sz="16700" dirty="0"/>
            </a:br>
            <a:r>
              <a:rPr lang="nb-NO" sz="16700" dirty="0"/>
              <a:t>Kva ER et </a:t>
            </a:r>
            <a:r>
              <a:rPr lang="nb-NO" sz="167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saksdokument</a:t>
            </a:r>
            <a:br>
              <a:rPr lang="nb-NO" sz="167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br>
              <a:rPr lang="nb-NO" sz="167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nb-NO" sz="167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38FF5ACD-1D04-8E24-95FA-74148838E1FF}"/>
              </a:ext>
            </a:extLst>
          </p:cNvPr>
          <p:cNvGrpSpPr/>
          <p:nvPr/>
        </p:nvGrpSpPr>
        <p:grpSpPr>
          <a:xfrm>
            <a:off x="12782550" y="6439020"/>
            <a:ext cx="19080" cy="360"/>
            <a:chOff x="12782550" y="6439020"/>
            <a:chExt cx="1908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2" name="Handskrift 1">
                  <a:extLst>
                    <a:ext uri="{FF2B5EF4-FFF2-40B4-BE49-F238E27FC236}">
                      <a16:creationId xmlns:a16="http://schemas.microsoft.com/office/drawing/2014/main" id="{D46FE632-3DED-2D60-FB58-148DAFE4BDE3}"/>
                    </a:ext>
                  </a:extLst>
                </p14:cNvPr>
                <p14:cNvContentPartPr/>
                <p14:nvPr/>
              </p14:nvContentPartPr>
              <p14:xfrm>
                <a:off x="12782550" y="6439020"/>
                <a:ext cx="7920" cy="360"/>
              </p14:xfrm>
            </p:contentPart>
          </mc:Choice>
          <mc:Fallback xmlns="">
            <p:pic>
              <p:nvPicPr>
                <p:cNvPr id="2" name="Handskrift 1">
                  <a:extLst>
                    <a:ext uri="{FF2B5EF4-FFF2-40B4-BE49-F238E27FC236}">
                      <a16:creationId xmlns:a16="http://schemas.microsoft.com/office/drawing/2014/main" id="{D46FE632-3DED-2D60-FB58-148DAFE4BDE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764550" y="6331380"/>
                  <a:ext cx="4356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3" name="Handskrift 2">
                  <a:extLst>
                    <a:ext uri="{FF2B5EF4-FFF2-40B4-BE49-F238E27FC236}">
                      <a16:creationId xmlns:a16="http://schemas.microsoft.com/office/drawing/2014/main" id="{7EAE99C9-542E-AFB5-D35C-B0A412358D71}"/>
                    </a:ext>
                  </a:extLst>
                </p14:cNvPr>
                <p14:cNvContentPartPr/>
                <p14:nvPr/>
              </p14:nvContentPartPr>
              <p14:xfrm>
                <a:off x="12801270" y="6439020"/>
                <a:ext cx="360" cy="360"/>
              </p14:xfrm>
            </p:contentPart>
          </mc:Choice>
          <mc:Fallback xmlns="">
            <p:pic>
              <p:nvPicPr>
                <p:cNvPr id="3" name="Handskrift 2">
                  <a:extLst>
                    <a:ext uri="{FF2B5EF4-FFF2-40B4-BE49-F238E27FC236}">
                      <a16:creationId xmlns:a16="http://schemas.microsoft.com/office/drawing/2014/main" id="{7EAE99C9-542E-AFB5-D35C-B0A412358D7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783270" y="6331380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5" name="Handskrift 4">
                <a:extLst>
                  <a:ext uri="{FF2B5EF4-FFF2-40B4-BE49-F238E27FC236}">
                    <a16:creationId xmlns:a16="http://schemas.microsoft.com/office/drawing/2014/main" id="{EA1F21BE-0020-1F46-6387-9FA89E41928A}"/>
                  </a:ext>
                </a:extLst>
              </p14:cNvPr>
              <p14:cNvContentPartPr/>
              <p14:nvPr/>
            </p14:nvContentPartPr>
            <p14:xfrm>
              <a:off x="14801430" y="6686700"/>
              <a:ext cx="360" cy="360"/>
            </p14:xfrm>
          </p:contentPart>
        </mc:Choice>
        <mc:Fallback xmlns="">
          <p:pic>
            <p:nvPicPr>
              <p:cNvPr id="5" name="Handskrift 4">
                <a:extLst>
                  <a:ext uri="{FF2B5EF4-FFF2-40B4-BE49-F238E27FC236}">
                    <a16:creationId xmlns:a16="http://schemas.microsoft.com/office/drawing/2014/main" id="{EA1F21BE-0020-1F46-6387-9FA89E41928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783430" y="657906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7" name="Handskrift 6">
                <a:extLst>
                  <a:ext uri="{FF2B5EF4-FFF2-40B4-BE49-F238E27FC236}">
                    <a16:creationId xmlns:a16="http://schemas.microsoft.com/office/drawing/2014/main" id="{34B2ADD3-8D5A-73DA-29ED-758F8B1286B8}"/>
                  </a:ext>
                </a:extLst>
              </p14:cNvPr>
              <p14:cNvContentPartPr/>
              <p14:nvPr/>
            </p14:nvContentPartPr>
            <p14:xfrm>
              <a:off x="8976270" y="6305100"/>
              <a:ext cx="15480" cy="19800"/>
            </p14:xfrm>
          </p:contentPart>
        </mc:Choice>
        <mc:Fallback xmlns="">
          <p:pic>
            <p:nvPicPr>
              <p:cNvPr id="7" name="Handskrift 6">
                <a:extLst>
                  <a:ext uri="{FF2B5EF4-FFF2-40B4-BE49-F238E27FC236}">
                    <a16:creationId xmlns:a16="http://schemas.microsoft.com/office/drawing/2014/main" id="{34B2ADD3-8D5A-73DA-29ED-758F8B1286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58630" y="6197460"/>
                <a:ext cx="5112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8" name="Handskrift 7">
                <a:extLst>
                  <a:ext uri="{FF2B5EF4-FFF2-40B4-BE49-F238E27FC236}">
                    <a16:creationId xmlns:a16="http://schemas.microsoft.com/office/drawing/2014/main" id="{1EF5113D-D078-0426-9D4B-10EEC4479C03}"/>
                  </a:ext>
                </a:extLst>
              </p14:cNvPr>
              <p14:cNvContentPartPr/>
              <p14:nvPr/>
            </p14:nvContentPartPr>
            <p14:xfrm>
              <a:off x="8589630" y="5791380"/>
              <a:ext cx="59040" cy="38160"/>
            </p14:xfrm>
          </p:contentPart>
        </mc:Choice>
        <mc:Fallback xmlns="">
          <p:pic>
            <p:nvPicPr>
              <p:cNvPr id="8" name="Handskrift 7">
                <a:extLst>
                  <a:ext uri="{FF2B5EF4-FFF2-40B4-BE49-F238E27FC236}">
                    <a16:creationId xmlns:a16="http://schemas.microsoft.com/office/drawing/2014/main" id="{1EF5113D-D078-0426-9D4B-10EEC4479C0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571630" y="5683740"/>
                <a:ext cx="9468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9" name="Handskrift 8">
                <a:extLst>
                  <a:ext uri="{FF2B5EF4-FFF2-40B4-BE49-F238E27FC236}">
                    <a16:creationId xmlns:a16="http://schemas.microsoft.com/office/drawing/2014/main" id="{DF0014A7-3C91-6C1F-DAC4-7F225EF8DDC0}"/>
                  </a:ext>
                </a:extLst>
              </p14:cNvPr>
              <p14:cNvContentPartPr/>
              <p14:nvPr/>
            </p14:nvContentPartPr>
            <p14:xfrm>
              <a:off x="9620310" y="5962380"/>
              <a:ext cx="360" cy="360"/>
            </p14:xfrm>
          </p:contentPart>
        </mc:Choice>
        <mc:Fallback xmlns="">
          <p:pic>
            <p:nvPicPr>
              <p:cNvPr id="9" name="Handskrift 8">
                <a:extLst>
                  <a:ext uri="{FF2B5EF4-FFF2-40B4-BE49-F238E27FC236}">
                    <a16:creationId xmlns:a16="http://schemas.microsoft.com/office/drawing/2014/main" id="{DF0014A7-3C91-6C1F-DAC4-7F225EF8DDC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602310" y="585474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10" name="Handskrift 9">
                <a:extLst>
                  <a:ext uri="{FF2B5EF4-FFF2-40B4-BE49-F238E27FC236}">
                    <a16:creationId xmlns:a16="http://schemas.microsoft.com/office/drawing/2014/main" id="{B14D8B94-3041-58BB-41BF-F270CEDBAA01}"/>
                  </a:ext>
                </a:extLst>
              </p14:cNvPr>
              <p14:cNvContentPartPr/>
              <p14:nvPr/>
            </p14:nvContentPartPr>
            <p14:xfrm>
              <a:off x="9639030" y="5962380"/>
              <a:ext cx="360" cy="360"/>
            </p14:xfrm>
          </p:contentPart>
        </mc:Choice>
        <mc:Fallback xmlns="">
          <p:pic>
            <p:nvPicPr>
              <p:cNvPr id="10" name="Handskrift 9">
                <a:extLst>
                  <a:ext uri="{FF2B5EF4-FFF2-40B4-BE49-F238E27FC236}">
                    <a16:creationId xmlns:a16="http://schemas.microsoft.com/office/drawing/2014/main" id="{B14D8B94-3041-58BB-41BF-F270CEDBAA0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621030" y="5854740"/>
                <a:ext cx="36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674996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9A6C2FF-F396-C5C3-B3D4-D0983D47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771900"/>
            <a:ext cx="22860000" cy="8255000"/>
          </a:xfrm>
        </p:spPr>
        <p:txBody>
          <a:bodyPr>
            <a:normAutofit fontScale="90000"/>
          </a:bodyPr>
          <a:lstStyle/>
          <a:p>
            <a:pPr algn="ctr"/>
            <a:br>
              <a:rPr lang="nb-NO" sz="16700" dirty="0"/>
            </a:br>
            <a:r>
              <a:rPr lang="nb-NO" sz="16700" dirty="0"/>
              <a:t>Kva med All </a:t>
            </a:r>
            <a:r>
              <a:rPr lang="nb-NO" sz="16700" dirty="0">
                <a:solidFill>
                  <a:schemeClr val="accent2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E-POST?</a:t>
            </a:r>
            <a:br>
              <a:rPr lang="nb-NO" sz="167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br>
              <a:rPr lang="nb-NO" sz="167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nb-NO" sz="167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38FF5ACD-1D04-8E24-95FA-74148838E1FF}"/>
              </a:ext>
            </a:extLst>
          </p:cNvPr>
          <p:cNvGrpSpPr/>
          <p:nvPr/>
        </p:nvGrpSpPr>
        <p:grpSpPr>
          <a:xfrm>
            <a:off x="12782550" y="6439020"/>
            <a:ext cx="19080" cy="360"/>
            <a:chOff x="12782550" y="6439020"/>
            <a:chExt cx="1908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2" name="Handskrift 1">
                  <a:extLst>
                    <a:ext uri="{FF2B5EF4-FFF2-40B4-BE49-F238E27FC236}">
                      <a16:creationId xmlns:a16="http://schemas.microsoft.com/office/drawing/2014/main" id="{D46FE632-3DED-2D60-FB58-148DAFE4BDE3}"/>
                    </a:ext>
                  </a:extLst>
                </p14:cNvPr>
                <p14:cNvContentPartPr/>
                <p14:nvPr/>
              </p14:nvContentPartPr>
              <p14:xfrm>
                <a:off x="12782550" y="6439020"/>
                <a:ext cx="7920" cy="360"/>
              </p14:xfrm>
            </p:contentPart>
          </mc:Choice>
          <mc:Fallback xmlns="">
            <p:pic>
              <p:nvPicPr>
                <p:cNvPr id="2" name="Handskrift 1">
                  <a:extLst>
                    <a:ext uri="{FF2B5EF4-FFF2-40B4-BE49-F238E27FC236}">
                      <a16:creationId xmlns:a16="http://schemas.microsoft.com/office/drawing/2014/main" id="{D46FE632-3DED-2D60-FB58-148DAFE4BDE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764550" y="6331380"/>
                  <a:ext cx="4356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3" name="Handskrift 2">
                  <a:extLst>
                    <a:ext uri="{FF2B5EF4-FFF2-40B4-BE49-F238E27FC236}">
                      <a16:creationId xmlns:a16="http://schemas.microsoft.com/office/drawing/2014/main" id="{7EAE99C9-542E-AFB5-D35C-B0A412358D71}"/>
                    </a:ext>
                  </a:extLst>
                </p14:cNvPr>
                <p14:cNvContentPartPr/>
                <p14:nvPr/>
              </p14:nvContentPartPr>
              <p14:xfrm>
                <a:off x="12801270" y="6439020"/>
                <a:ext cx="360" cy="360"/>
              </p14:xfrm>
            </p:contentPart>
          </mc:Choice>
          <mc:Fallback xmlns="">
            <p:pic>
              <p:nvPicPr>
                <p:cNvPr id="3" name="Handskrift 2">
                  <a:extLst>
                    <a:ext uri="{FF2B5EF4-FFF2-40B4-BE49-F238E27FC236}">
                      <a16:creationId xmlns:a16="http://schemas.microsoft.com/office/drawing/2014/main" id="{7EAE99C9-542E-AFB5-D35C-B0A412358D7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783270" y="6331380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5" name="Handskrift 4">
                <a:extLst>
                  <a:ext uri="{FF2B5EF4-FFF2-40B4-BE49-F238E27FC236}">
                    <a16:creationId xmlns:a16="http://schemas.microsoft.com/office/drawing/2014/main" id="{EA1F21BE-0020-1F46-6387-9FA89E41928A}"/>
                  </a:ext>
                </a:extLst>
              </p14:cNvPr>
              <p14:cNvContentPartPr/>
              <p14:nvPr/>
            </p14:nvContentPartPr>
            <p14:xfrm>
              <a:off x="14801430" y="6686700"/>
              <a:ext cx="360" cy="360"/>
            </p14:xfrm>
          </p:contentPart>
        </mc:Choice>
        <mc:Fallback xmlns="">
          <p:pic>
            <p:nvPicPr>
              <p:cNvPr id="5" name="Handskrift 4">
                <a:extLst>
                  <a:ext uri="{FF2B5EF4-FFF2-40B4-BE49-F238E27FC236}">
                    <a16:creationId xmlns:a16="http://schemas.microsoft.com/office/drawing/2014/main" id="{EA1F21BE-0020-1F46-6387-9FA89E41928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783430" y="657906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7" name="Handskrift 6">
                <a:extLst>
                  <a:ext uri="{FF2B5EF4-FFF2-40B4-BE49-F238E27FC236}">
                    <a16:creationId xmlns:a16="http://schemas.microsoft.com/office/drawing/2014/main" id="{34B2ADD3-8D5A-73DA-29ED-758F8B1286B8}"/>
                  </a:ext>
                </a:extLst>
              </p14:cNvPr>
              <p14:cNvContentPartPr/>
              <p14:nvPr/>
            </p14:nvContentPartPr>
            <p14:xfrm>
              <a:off x="8976270" y="6305100"/>
              <a:ext cx="15480" cy="19800"/>
            </p14:xfrm>
          </p:contentPart>
        </mc:Choice>
        <mc:Fallback xmlns="">
          <p:pic>
            <p:nvPicPr>
              <p:cNvPr id="7" name="Handskrift 6">
                <a:extLst>
                  <a:ext uri="{FF2B5EF4-FFF2-40B4-BE49-F238E27FC236}">
                    <a16:creationId xmlns:a16="http://schemas.microsoft.com/office/drawing/2014/main" id="{34B2ADD3-8D5A-73DA-29ED-758F8B1286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58630" y="6197460"/>
                <a:ext cx="5112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8" name="Handskrift 7">
                <a:extLst>
                  <a:ext uri="{FF2B5EF4-FFF2-40B4-BE49-F238E27FC236}">
                    <a16:creationId xmlns:a16="http://schemas.microsoft.com/office/drawing/2014/main" id="{1EF5113D-D078-0426-9D4B-10EEC4479C03}"/>
                  </a:ext>
                </a:extLst>
              </p14:cNvPr>
              <p14:cNvContentPartPr/>
              <p14:nvPr/>
            </p14:nvContentPartPr>
            <p14:xfrm>
              <a:off x="8589630" y="5791380"/>
              <a:ext cx="59040" cy="38160"/>
            </p14:xfrm>
          </p:contentPart>
        </mc:Choice>
        <mc:Fallback xmlns="">
          <p:pic>
            <p:nvPicPr>
              <p:cNvPr id="8" name="Handskrift 7">
                <a:extLst>
                  <a:ext uri="{FF2B5EF4-FFF2-40B4-BE49-F238E27FC236}">
                    <a16:creationId xmlns:a16="http://schemas.microsoft.com/office/drawing/2014/main" id="{1EF5113D-D078-0426-9D4B-10EEC4479C0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571630" y="5683740"/>
                <a:ext cx="9468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9" name="Handskrift 8">
                <a:extLst>
                  <a:ext uri="{FF2B5EF4-FFF2-40B4-BE49-F238E27FC236}">
                    <a16:creationId xmlns:a16="http://schemas.microsoft.com/office/drawing/2014/main" id="{DF0014A7-3C91-6C1F-DAC4-7F225EF8DDC0}"/>
                  </a:ext>
                </a:extLst>
              </p14:cNvPr>
              <p14:cNvContentPartPr/>
              <p14:nvPr/>
            </p14:nvContentPartPr>
            <p14:xfrm>
              <a:off x="9620310" y="5962380"/>
              <a:ext cx="360" cy="360"/>
            </p14:xfrm>
          </p:contentPart>
        </mc:Choice>
        <mc:Fallback xmlns="">
          <p:pic>
            <p:nvPicPr>
              <p:cNvPr id="9" name="Handskrift 8">
                <a:extLst>
                  <a:ext uri="{FF2B5EF4-FFF2-40B4-BE49-F238E27FC236}">
                    <a16:creationId xmlns:a16="http://schemas.microsoft.com/office/drawing/2014/main" id="{DF0014A7-3C91-6C1F-DAC4-7F225EF8DDC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602310" y="585474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10" name="Handskrift 9">
                <a:extLst>
                  <a:ext uri="{FF2B5EF4-FFF2-40B4-BE49-F238E27FC236}">
                    <a16:creationId xmlns:a16="http://schemas.microsoft.com/office/drawing/2014/main" id="{B14D8B94-3041-58BB-41BF-F270CEDBAA01}"/>
                  </a:ext>
                </a:extLst>
              </p14:cNvPr>
              <p14:cNvContentPartPr/>
              <p14:nvPr/>
            </p14:nvContentPartPr>
            <p14:xfrm>
              <a:off x="9639030" y="5962380"/>
              <a:ext cx="360" cy="360"/>
            </p14:xfrm>
          </p:contentPart>
        </mc:Choice>
        <mc:Fallback xmlns="">
          <p:pic>
            <p:nvPicPr>
              <p:cNvPr id="10" name="Handskrift 9">
                <a:extLst>
                  <a:ext uri="{FF2B5EF4-FFF2-40B4-BE49-F238E27FC236}">
                    <a16:creationId xmlns:a16="http://schemas.microsoft.com/office/drawing/2014/main" id="{B14D8B94-3041-58BB-41BF-F270CEDBAA0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621030" y="5854740"/>
                <a:ext cx="36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030011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aldar for innhald 6">
            <a:extLst>
              <a:ext uri="{FF2B5EF4-FFF2-40B4-BE49-F238E27FC236}">
                <a16:creationId xmlns:a16="http://schemas.microsoft.com/office/drawing/2014/main" id="{157DA850-2845-E383-E4FE-DD21544CF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5877" y="317241"/>
            <a:ext cx="17662019" cy="11755675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Handskrift 7">
                <a:extLst>
                  <a:ext uri="{FF2B5EF4-FFF2-40B4-BE49-F238E27FC236}">
                    <a16:creationId xmlns:a16="http://schemas.microsoft.com/office/drawing/2014/main" id="{C2544056-50BC-77DA-0BD3-81514B571184}"/>
                  </a:ext>
                </a:extLst>
              </p14:cNvPr>
              <p14:cNvContentPartPr/>
              <p14:nvPr/>
            </p14:nvContentPartPr>
            <p14:xfrm>
              <a:off x="4505039" y="9056297"/>
              <a:ext cx="622773" cy="622773"/>
            </p14:xfrm>
          </p:contentPart>
        </mc:Choice>
        <mc:Fallback xmlns="">
          <p:pic>
            <p:nvPicPr>
              <p:cNvPr id="8" name="Handskrift 7">
                <a:extLst>
                  <a:ext uri="{FF2B5EF4-FFF2-40B4-BE49-F238E27FC236}">
                    <a16:creationId xmlns:a16="http://schemas.microsoft.com/office/drawing/2014/main" id="{C2544056-50BC-77DA-0BD3-81514B57118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42078" y="8993336"/>
                <a:ext cx="748335" cy="74833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9936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780E56E5-EB94-FC13-F6A8-C4FC6F304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1" y="4086808"/>
            <a:ext cx="21031201" cy="7259217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Staten legg ofte opp til at kommunen skal søke om, svare på og rapportere via ulike portaler på internett</a:t>
            </a:r>
          </a:p>
          <a:p>
            <a:endParaRPr lang="nb-NO" dirty="0"/>
          </a:p>
          <a:p>
            <a:r>
              <a:rPr lang="nb-NO" dirty="0"/>
              <a:t>Det fritar ikke saksbehandler fra journalføringsplikten</a:t>
            </a:r>
          </a:p>
          <a:p>
            <a:endParaRPr lang="nb-NO" dirty="0"/>
          </a:p>
          <a:p>
            <a:r>
              <a:rPr lang="nb-NO" dirty="0"/>
              <a:t>Det er ikke hvor dokumentene er produsert som styrer spørsmålet om arkivering, men om det er et saksdokument for organet (</a:t>
            </a:r>
            <a:r>
              <a:rPr lang="nb-NO" dirty="0" err="1"/>
              <a:t>saksbehhandling</a:t>
            </a:r>
            <a:r>
              <a:rPr lang="nb-NO" dirty="0"/>
              <a:t> og verdi som dokumentasjon)</a:t>
            </a:r>
            <a:br>
              <a:rPr lang="nb-NO" dirty="0"/>
            </a:br>
            <a:endParaRPr lang="nb-NO" dirty="0"/>
          </a:p>
          <a:p>
            <a:endParaRPr lang="nb-NO" dirty="0"/>
          </a:p>
        </p:txBody>
      </p:sp>
      <p:sp>
        <p:nvSpPr>
          <p:cNvPr id="4" name="Plasshaldar for tekst 3">
            <a:extLst>
              <a:ext uri="{FF2B5EF4-FFF2-40B4-BE49-F238E27FC236}">
                <a16:creationId xmlns:a16="http://schemas.microsoft.com/office/drawing/2014/main" id="{F0A55B71-797E-B131-94D5-87B28F33F6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577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Hukommelse"/>
          <p:cNvSpPr txBox="1">
            <a:spLocks noGrp="1"/>
          </p:cNvSpPr>
          <p:nvPr>
            <p:ph type="title"/>
          </p:nvPr>
        </p:nvSpPr>
        <p:spPr>
          <a:xfrm>
            <a:off x="762000" y="6057900"/>
            <a:ext cx="22860000" cy="67945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92479">
              <a:defRPr sz="29088"/>
            </a:lvl1pPr>
          </a:lstStyle>
          <a:p>
            <a:br>
              <a:rPr lang="nb-NO" sz="25600" dirty="0"/>
            </a:br>
            <a:r>
              <a:rPr lang="nb-NO" sz="25600" dirty="0"/>
              <a:t>Minne</a:t>
            </a:r>
            <a:r>
              <a:rPr dirty="0"/>
              <a:t> </a:t>
            </a:r>
          </a:p>
        </p:txBody>
      </p:sp>
      <p:sp>
        <p:nvSpPr>
          <p:cNvPr id="167" name="vår felles"/>
          <p:cNvSpPr txBox="1">
            <a:spLocks noGrp="1"/>
          </p:cNvSpPr>
          <p:nvPr>
            <p:ph type="body" sz="quarter" idx="1"/>
          </p:nvPr>
        </p:nvSpPr>
        <p:spPr>
          <a:xfrm>
            <a:off x="762000" y="5443870"/>
            <a:ext cx="22860000" cy="3090530"/>
          </a:xfrm>
          <a:prstGeom prst="rect">
            <a:avLst/>
          </a:prstGeom>
        </p:spPr>
        <p:txBody>
          <a:bodyPr/>
          <a:lstStyle/>
          <a:p>
            <a:r>
              <a:rPr kern="800" spc="600" dirty="0" err="1"/>
              <a:t>vår</a:t>
            </a:r>
            <a:r>
              <a:rPr lang="nb-NO" kern="800" spc="600" dirty="0"/>
              <a:t>t</a:t>
            </a:r>
            <a:r>
              <a:rPr kern="800" spc="600" dirty="0"/>
              <a:t> </a:t>
            </a:r>
            <a:r>
              <a:rPr kern="800" spc="600" dirty="0" err="1"/>
              <a:t>felles</a:t>
            </a:r>
            <a:endParaRPr kern="800" spc="600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CF15806F-A12B-EE08-C144-8A8BDB7E1C0D}"/>
              </a:ext>
            </a:extLst>
          </p:cNvPr>
          <p:cNvSpPr txBox="1"/>
          <p:nvPr/>
        </p:nvSpPr>
        <p:spPr>
          <a:xfrm>
            <a:off x="9048750" y="5443870"/>
            <a:ext cx="15078075" cy="3631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nb-NO" sz="23000" dirty="0">
                <a:solidFill>
                  <a:schemeClr val="accent1"/>
                </a:solidFill>
              </a:rPr>
              <a:t>&amp; VERKTØY</a:t>
            </a:r>
          </a:p>
        </p:txBody>
      </p:sp>
    </p:spTree>
    <p:extLst>
      <p:ext uri="{BB962C8B-B14F-4D97-AF65-F5344CB8AC3E}">
        <p14:creationId xmlns:p14="http://schemas.microsoft.com/office/powerpoint/2010/main" val="194874766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i="1" dirty="0"/>
              <a:t>Journalføring</a:t>
            </a:r>
            <a:br>
              <a:rPr lang="nb-NO" dirty="0"/>
            </a:b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offentleg</a:t>
            </a:r>
            <a:r>
              <a:rPr lang="nb-NO" dirty="0"/>
              <a:t> organ skal ha </a:t>
            </a:r>
            <a:r>
              <a:rPr lang="nb-NO" dirty="0" err="1"/>
              <a:t>ein</a:t>
            </a:r>
            <a:r>
              <a:rPr lang="nb-NO" dirty="0"/>
              <a:t> eller </a:t>
            </a:r>
            <a:r>
              <a:rPr lang="nb-NO" dirty="0" err="1"/>
              <a:t>fleire</a:t>
            </a:r>
            <a:r>
              <a:rPr lang="nb-NO" dirty="0"/>
              <a:t> </a:t>
            </a:r>
            <a:r>
              <a:rPr lang="nb-NO" dirty="0" err="1"/>
              <a:t>journalar</a:t>
            </a:r>
            <a:r>
              <a:rPr lang="nb-NO" dirty="0"/>
              <a:t> for registrering av dokument i </a:t>
            </a:r>
            <a:r>
              <a:rPr lang="nb-NO" dirty="0" err="1"/>
              <a:t>dei</a:t>
            </a:r>
            <a:r>
              <a:rPr lang="nb-NO" dirty="0"/>
              <a:t> sakene organet </a:t>
            </a:r>
            <a:r>
              <a:rPr lang="nb-NO" dirty="0" err="1"/>
              <a:t>opprettar</a:t>
            </a:r>
            <a:r>
              <a:rPr lang="nb-NO" dirty="0"/>
              <a:t>. I journalen skal </a:t>
            </a:r>
            <a:r>
              <a:rPr lang="nb-NO" dirty="0" err="1"/>
              <a:t>ein</a:t>
            </a:r>
            <a:r>
              <a:rPr lang="nb-NO" dirty="0"/>
              <a:t> registrere alle </a:t>
            </a:r>
            <a:r>
              <a:rPr lang="nb-NO" dirty="0" err="1"/>
              <a:t>inngåande</a:t>
            </a:r>
            <a:r>
              <a:rPr lang="nb-NO" dirty="0"/>
              <a:t> og </a:t>
            </a:r>
            <a:r>
              <a:rPr lang="nb-NO" dirty="0" err="1"/>
              <a:t>utgåande</a:t>
            </a:r>
            <a:r>
              <a:rPr lang="nb-NO" dirty="0"/>
              <a:t> dokument som etter </a:t>
            </a:r>
            <a:r>
              <a:rPr lang="nb-NO" u="sng" dirty="0" err="1">
                <a:hlinkClick r:id="rId2"/>
              </a:rPr>
              <a:t>offentleglova</a:t>
            </a:r>
            <a:r>
              <a:rPr lang="nb-NO" u="sng" dirty="0">
                <a:hlinkClick r:id="rId2"/>
              </a:rPr>
              <a:t> § 4</a:t>
            </a:r>
            <a:r>
              <a:rPr lang="nb-NO" dirty="0"/>
              <a:t> må </a:t>
            </a:r>
            <a:r>
              <a:rPr lang="nb-NO" dirty="0" err="1"/>
              <a:t>reknast</a:t>
            </a:r>
            <a:r>
              <a:rPr lang="nb-NO" dirty="0"/>
              <a:t> som saksdokument for organet, dersom </a:t>
            </a:r>
            <a:r>
              <a:rPr lang="nb-NO" dirty="0" err="1"/>
              <a:t>dei</a:t>
            </a:r>
            <a:r>
              <a:rPr lang="nb-NO" dirty="0"/>
              <a:t> er eller blir saksbehandla og har verdi som dokumentasjon. 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84619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1AAD0A-EF61-FBF3-23EB-0346C19AA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Kva forventas?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41A6241-61AA-C671-07AA-86C4D88CD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1" y="4495800"/>
            <a:ext cx="21031201" cy="7858128"/>
          </a:xfrm>
        </p:spPr>
        <p:txBody>
          <a:bodyPr>
            <a:normAutofit fontScale="25000" lnSpcReduction="20000"/>
          </a:bodyPr>
          <a:lstStyle/>
          <a:p>
            <a:r>
              <a:rPr lang="nb-NO" sz="14400" dirty="0"/>
              <a:t>At du bruker sakarkivløsningen</a:t>
            </a:r>
          </a:p>
          <a:p>
            <a:r>
              <a:rPr lang="nb-NO" sz="14400" dirty="0"/>
              <a:t>At du registrerer egne e-poster/SMS</a:t>
            </a:r>
          </a:p>
          <a:p>
            <a:r>
              <a:rPr lang="nb-NO" sz="14400" dirty="0"/>
              <a:t>At du gjør deg kjent med </a:t>
            </a:r>
            <a:r>
              <a:rPr lang="nb-NO" sz="14400" dirty="0" err="1"/>
              <a:t>offenlighetsloven</a:t>
            </a:r>
            <a:r>
              <a:rPr lang="nb-NO" sz="14400" dirty="0"/>
              <a:t> og forvaltningsloven (i tillegg til egne særlover)</a:t>
            </a:r>
          </a:p>
          <a:p>
            <a:r>
              <a:rPr lang="nb-NO" sz="14400" dirty="0"/>
              <a:t>At du følger vedtatte dokumentrutiner</a:t>
            </a:r>
          </a:p>
          <a:p>
            <a:r>
              <a:rPr lang="nb-NO" sz="14400" dirty="0"/>
              <a:t>At du følger avtalte registreringsregler</a:t>
            </a:r>
          </a:p>
          <a:p>
            <a:r>
              <a:rPr lang="nb-NO" sz="14400" dirty="0"/>
              <a:t>At du arkiverer på rett sted til rett tidspunkt</a:t>
            </a:r>
          </a:p>
          <a:p>
            <a:r>
              <a:rPr lang="nb-NO" sz="14400" dirty="0"/>
              <a:t>At du ber om råd og hjelp</a:t>
            </a:r>
          </a:p>
          <a:p>
            <a:r>
              <a:rPr lang="nb-NO" sz="14400" dirty="0"/>
              <a:t>At du rydder i restanser, saker og konsept – løpende og seinest før du slutter</a:t>
            </a:r>
          </a:p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D27AB42-90A8-1EDA-38F0-F4607493D4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1128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9A6C2FF-F396-C5C3-B3D4-D0983D47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83285" y="4922196"/>
            <a:ext cx="17918349" cy="7104704"/>
          </a:xfrm>
        </p:spPr>
        <p:txBody>
          <a:bodyPr>
            <a:normAutofit/>
          </a:bodyPr>
          <a:lstStyle/>
          <a:p>
            <a:pPr algn="ctr"/>
            <a:r>
              <a:rPr lang="nb-NO" sz="15000" dirty="0"/>
              <a:t>Tillit</a:t>
            </a:r>
          </a:p>
        </p:txBody>
      </p:sp>
      <p:pic>
        <p:nvPicPr>
          <p:cNvPr id="6" name="Bilete 5" descr="Eit bilete som inneheld innandørs, bok, bibliotek, hylle&#10;&#10;Automatisk generert skildring">
            <a:extLst>
              <a:ext uri="{FF2B5EF4-FFF2-40B4-BE49-F238E27FC236}">
                <a16:creationId xmlns:a16="http://schemas.microsoft.com/office/drawing/2014/main" id="{7FD7F3CB-B251-8F38-EB8C-B3D23748A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76" y="1052623"/>
            <a:ext cx="17508571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998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9A6C2FF-F396-C5C3-B3D4-D0983D47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771900"/>
            <a:ext cx="22860000" cy="8255000"/>
          </a:xfrm>
        </p:spPr>
        <p:txBody>
          <a:bodyPr>
            <a:normAutofit/>
          </a:bodyPr>
          <a:lstStyle/>
          <a:p>
            <a:pPr algn="ctr"/>
            <a:endParaRPr lang="nb-NO" sz="16700" dirty="0"/>
          </a:p>
        </p:txBody>
      </p:sp>
      <p:pic>
        <p:nvPicPr>
          <p:cNvPr id="2" name="Bilde 2">
            <a:extLst>
              <a:ext uri="{FF2B5EF4-FFF2-40B4-BE49-F238E27FC236}">
                <a16:creationId xmlns:a16="http://schemas.microsoft.com/office/drawing/2014/main" id="{2EC7E03E-48D3-AB7B-4092-45467EDC1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093" y="-666507"/>
            <a:ext cx="20839814" cy="1504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1556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037EE81-6A92-39CD-45D4-C84FCE04D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409" y="5116310"/>
            <a:ext cx="16824056" cy="397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1260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9A6C2FF-F396-C5C3-B3D4-D0983D47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550" y="2971800"/>
            <a:ext cx="16859250" cy="6667500"/>
          </a:xfrm>
        </p:spPr>
        <p:txBody>
          <a:bodyPr>
            <a:normAutofit/>
          </a:bodyPr>
          <a:lstStyle/>
          <a:p>
            <a:pPr algn="ctr"/>
            <a:br>
              <a:rPr lang="nb-NO" sz="23500" dirty="0"/>
            </a:br>
            <a:r>
              <a:rPr lang="nb-NO" sz="16700" dirty="0"/>
              <a:t>Rolle</a:t>
            </a:r>
          </a:p>
        </p:txBody>
      </p:sp>
    </p:spTree>
    <p:extLst>
      <p:ext uri="{BB962C8B-B14F-4D97-AF65-F5344CB8AC3E}">
        <p14:creationId xmlns:p14="http://schemas.microsoft.com/office/powerpoint/2010/main" val="405885609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ete 5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032549C1-F4D9-4BBB-6099-BCF35583A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549" y="152400"/>
            <a:ext cx="18700901" cy="129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952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ete 2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64A75E17-DECD-5A9B-5EDF-7FA251686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17" y="2651777"/>
            <a:ext cx="19073765" cy="841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1575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ete 3" descr="Eit bilete som inneheld tekst, skjermbilete, dokument&#10;&#10;Automatisk generert skildring">
            <a:extLst>
              <a:ext uri="{FF2B5EF4-FFF2-40B4-BE49-F238E27FC236}">
                <a16:creationId xmlns:a16="http://schemas.microsoft.com/office/drawing/2014/main" id="{2A512C43-5308-A723-A4E3-1CC4E9984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50" y="853061"/>
            <a:ext cx="16553700" cy="1200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0915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1371</TotalTime>
  <Words>845</Words>
  <Application>Microsoft Office PowerPoint</Application>
  <PresentationFormat>Eigendefinert</PresentationFormat>
  <Paragraphs>93</Paragraphs>
  <Slides>32</Slides>
  <Notes>21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Lysbilettitlar</vt:lpstr>
      </vt:variant>
      <vt:variant>
        <vt:i4>32</vt:i4>
      </vt:variant>
    </vt:vector>
  </HeadingPairs>
  <TitlesOfParts>
    <vt:vector size="40" baseType="lpstr">
      <vt:lpstr>Avenir Next Medium</vt:lpstr>
      <vt:lpstr>Avenir Next Regular</vt:lpstr>
      <vt:lpstr>Calibri</vt:lpstr>
      <vt:lpstr>DIN Alternate Bold</vt:lpstr>
      <vt:lpstr>DIN Condensed Bold</vt:lpstr>
      <vt:lpstr>Helvetica</vt:lpstr>
      <vt:lpstr>Helvetica Neue</vt:lpstr>
      <vt:lpstr>New_Template7</vt:lpstr>
      <vt:lpstr>  </vt:lpstr>
      <vt:lpstr> Minne </vt:lpstr>
      <vt:lpstr> Minne </vt:lpstr>
      <vt:lpstr>PowerPoint-presentasjon</vt:lpstr>
      <vt:lpstr>PowerPoint-presentasjon</vt:lpstr>
      <vt:lpstr> Rolle</vt:lpstr>
      <vt:lpstr>PowerPoint-presentasjon</vt:lpstr>
      <vt:lpstr>PowerPoint-presentasjon</vt:lpstr>
      <vt:lpstr>PowerPoint-presentasjon</vt:lpstr>
      <vt:lpstr>     </vt:lpstr>
      <vt:lpstr>  Rasjonell   </vt:lpstr>
      <vt:lpstr>  Rasjonell  Enkelt </vt:lpstr>
      <vt:lpstr>  SKRIVeREGLAR  ARKIvplan     </vt:lpstr>
      <vt:lpstr>RUTINAR  ARKIvere  Når opprettar</vt:lpstr>
      <vt:lpstr> Tilsyn   </vt:lpstr>
      <vt:lpstr> Arkivtenesta   frå i haust</vt:lpstr>
      <vt:lpstr>  Kvar   og  Ein </vt:lpstr>
      <vt:lpstr> ANSVAR  RESPEKT</vt:lpstr>
      <vt:lpstr>TIllit</vt:lpstr>
      <vt:lpstr>PowerPoint-presentasjon</vt:lpstr>
      <vt:lpstr>PowerPoint-presentasjon</vt:lpstr>
      <vt:lpstr>Skriv I  saks/FAGsystem </vt:lpstr>
      <vt:lpstr> Sak  mappe  Felles identitet    </vt:lpstr>
      <vt:lpstr> JOURNALPOST  Konvolutt  kan inneholde mange dokument    </vt:lpstr>
      <vt:lpstr>   DOKUMENT</vt:lpstr>
      <vt:lpstr> Kva ER et saksdokument  </vt:lpstr>
      <vt:lpstr> Kva med All E-POST?  </vt:lpstr>
      <vt:lpstr>PowerPoint-presentasjon</vt:lpstr>
      <vt:lpstr>PowerPoint-presentasjon</vt:lpstr>
      <vt:lpstr>Journalføring </vt:lpstr>
      <vt:lpstr>Kva forventas?</vt:lpstr>
      <vt:lpstr>Tillit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ARKIV</dc:title>
  <dc:creator>Anette Rattfelt</dc:creator>
  <cp:lastModifiedBy>Anette Rattfelt</cp:lastModifiedBy>
  <cp:revision>24</cp:revision>
  <dcterms:modified xsi:type="dcterms:W3CDTF">2023-06-22T07:18:15Z</dcterms:modified>
</cp:coreProperties>
</file>